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8"/>
  </p:notesMasterIdLst>
  <p:sldIdLst>
    <p:sldId id="256" r:id="rId5"/>
    <p:sldId id="321" r:id="rId6"/>
    <p:sldId id="311" r:id="rId7"/>
    <p:sldId id="310" r:id="rId8"/>
    <p:sldId id="257" r:id="rId9"/>
    <p:sldId id="261" r:id="rId10"/>
    <p:sldId id="327" r:id="rId11"/>
    <p:sldId id="308" r:id="rId12"/>
    <p:sldId id="281" r:id="rId13"/>
    <p:sldId id="309" r:id="rId14"/>
    <p:sldId id="315" r:id="rId15"/>
    <p:sldId id="314" r:id="rId16"/>
    <p:sldId id="319" r:id="rId17"/>
    <p:sldId id="312" r:id="rId18"/>
    <p:sldId id="313" r:id="rId19"/>
    <p:sldId id="322" r:id="rId20"/>
    <p:sldId id="324" r:id="rId21"/>
    <p:sldId id="328" r:id="rId22"/>
    <p:sldId id="329" r:id="rId23"/>
    <p:sldId id="326" r:id="rId24"/>
    <p:sldId id="305" r:id="rId25"/>
    <p:sldId id="325" r:id="rId26"/>
    <p:sldId id="330" r:id="rId27"/>
  </p:sldIdLst>
  <p:sldSz cx="12192000" cy="6858000"/>
  <p:notesSz cx="6858000" cy="9144000"/>
  <p:embeddedFontLst>
    <p:embeddedFont>
      <p:font typeface="Helvetica Neue Light"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0" roundtripDataSignature="AMtx7miXuGHAv/IeIY2UOhyE2/fJwbdK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ADAE"/>
    <a:srgbClr val="6E84A2"/>
    <a:srgbClr val="FFC950"/>
    <a:srgbClr val="D8D8D8"/>
    <a:srgbClr val="000000"/>
    <a:srgbClr val="C5E0B4"/>
    <a:srgbClr val="E7F2E0"/>
    <a:srgbClr val="FFE9B9"/>
    <a:srgbClr val="F336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A48236-B9B2-40A7-B27C-DB4A4D1169E0}" v="1240" vWet="1242" dt="2023-06-06T06:24:47.515"/>
    <p1510:client id="{C6701703-7C19-8C25-E37C-E2F9A88DA39E}" v="730" dt="2023-06-06T06:28:11.411"/>
    <p1510:client id="{EB13F962-609D-487F-9826-CE9EBBAAA687}" v="2501" dt="2023-06-07T01:07:43.460"/>
  </p1510:revLst>
</p1510:revInfo>
</file>

<file path=ppt/tableStyles.xml><?xml version="1.0" encoding="utf-8"?>
<a:tblStyleLst xmlns:a="http://schemas.openxmlformats.org/drawingml/2006/main" def="{90E3CC4F-0804-4E5C-ACAB-8475839394B6}">
  <a:tblStyle styleId="{90E3CC4F-0804-4E5C-ACAB-8475839394B6}" styleName="Table_0">
    <a:wholeTbl>
      <a:tcTxStyle b="off" i="off">
        <a:font>
          <a:latin typeface="Helveltica Light"/>
          <a:ea typeface="Helveltica Light"/>
          <a:cs typeface="Helveltica 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F0FA"/>
          </a:solidFill>
        </a:fill>
      </a:tcStyle>
    </a:wholeTbl>
    <a:band1H>
      <a:tcTxStyle/>
      <a:tcStyle>
        <a:tcBdr/>
        <a:fill>
          <a:solidFill>
            <a:srgbClr val="CDE0F4"/>
          </a:solidFill>
        </a:fill>
      </a:tcStyle>
    </a:band1H>
    <a:band2H>
      <a:tcTxStyle/>
      <a:tcStyle>
        <a:tcBdr/>
      </a:tcStyle>
    </a:band2H>
    <a:band1V>
      <a:tcTxStyle/>
      <a:tcStyle>
        <a:tcBdr/>
        <a:fill>
          <a:solidFill>
            <a:srgbClr val="CDE0F4"/>
          </a:solidFill>
        </a:fill>
      </a:tcStyle>
    </a:band1V>
    <a:band2V>
      <a:tcTxStyle/>
      <a:tcStyle>
        <a:tcBdr/>
      </a:tcStyle>
    </a:band2V>
    <a:lastCol>
      <a:tcTxStyle b="on" i="off">
        <a:font>
          <a:latin typeface="Helveltica Light"/>
          <a:ea typeface="Helveltica Light"/>
          <a:cs typeface="Helveltica Light"/>
        </a:font>
        <a:schemeClr val="lt1"/>
      </a:tcTxStyle>
      <a:tcStyle>
        <a:tcBdr/>
        <a:fill>
          <a:solidFill>
            <a:schemeClr val="accent1"/>
          </a:solidFill>
        </a:fill>
      </a:tcStyle>
    </a:lastCol>
    <a:firstCol>
      <a:tcTxStyle b="on" i="off">
        <a:font>
          <a:latin typeface="Helveltica Light"/>
          <a:ea typeface="Helveltica Light"/>
          <a:cs typeface="Helveltica Light"/>
        </a:font>
        <a:schemeClr val="lt1"/>
      </a:tcTxStyle>
      <a:tcStyle>
        <a:tcBdr/>
        <a:fill>
          <a:solidFill>
            <a:schemeClr val="accent1"/>
          </a:solidFill>
        </a:fill>
      </a:tcStyle>
    </a:firstCol>
    <a:lastRow>
      <a:tcTxStyle b="on" i="off">
        <a:font>
          <a:latin typeface="Helveltica Light"/>
          <a:ea typeface="Helveltica Light"/>
          <a:cs typeface="Helveltica 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Helveltica Light"/>
          <a:ea typeface="Helveltica Light"/>
          <a:cs typeface="Helveltica 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742A4163-F27F-4780-9A9A-A83BEEBC9B1B}" styleName="Table_1">
    <a:wholeTbl>
      <a:tcTxStyle b="off" i="off">
        <a:font>
          <a:latin typeface="Helveltica Light"/>
          <a:ea typeface="Helveltica Light"/>
          <a:cs typeface="Helveltica Light"/>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EFEFEF"/>
          </a:solidFill>
        </a:fill>
      </a:tcStyle>
    </a:wholeTbl>
    <a:band1H>
      <a:tcTxStyle/>
      <a:tcStyle>
        <a:tcBdr/>
        <a:fill>
          <a:solidFill>
            <a:srgbClr val="DEDEDE"/>
          </a:solidFill>
        </a:fill>
      </a:tcStyle>
    </a:band1H>
    <a:band2H>
      <a:tcTxStyle/>
      <a:tcStyle>
        <a:tcBdr/>
      </a:tcStyle>
    </a:band2H>
    <a:band1V>
      <a:tcTxStyle/>
      <a:tcStyle>
        <a:tcBdr/>
        <a:fill>
          <a:solidFill>
            <a:srgbClr val="DEDEDE"/>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3"/>
              </a:solidFill>
              <a:prstDash val="solid"/>
              <a:round/>
              <a:headEnd type="none" w="sm" len="sm"/>
              <a:tailEnd type="none" w="sm" len="sm"/>
            </a:ln>
          </a:top>
        </a:tcBdr>
        <a:fill>
          <a:solidFill>
            <a:srgbClr val="EFEFEF"/>
          </a:solidFill>
        </a:fill>
      </a:tcStyle>
    </a:lastRow>
    <a:seCell>
      <a:tcTxStyle/>
      <a:tcStyle>
        <a:tcBdr/>
      </a:tcStyle>
    </a:seCell>
    <a:swCell>
      <a:tcTxStyle/>
      <a:tcStyle>
        <a:tcBdr/>
      </a:tcStyle>
    </a:swCell>
    <a:firstRow>
      <a:tcTxStyle b="on" i="off"/>
      <a:tcStyle>
        <a:tcBdr/>
        <a:fill>
          <a:solidFill>
            <a:srgbClr val="EFEFEF"/>
          </a:solidFill>
        </a:fill>
      </a:tcStyle>
    </a:firstRow>
    <a:neCell>
      <a:tcTxStyle/>
      <a:tcStyle>
        <a:tcBdr/>
      </a:tcStyle>
    </a:neCell>
    <a:nwCell>
      <a:tcTxStyle/>
      <a:tcStyle>
        <a:tcBdr/>
      </a:tcStyle>
    </a:nwCell>
  </a:tblStyle>
  <a:tblStyle styleId="{A2CCDFB8-C1FC-4A67-BF24-024399916043}" styleName="Table_2">
    <a:wholeTbl>
      <a:tcTxStyle b="off" i="off">
        <a:font>
          <a:latin typeface="Helveltica Light"/>
          <a:ea typeface="Helveltica Light"/>
          <a:cs typeface="Helveltica 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EFEF"/>
          </a:solidFill>
        </a:fill>
      </a:tcStyle>
    </a:wholeTbl>
    <a:band1H>
      <a:tcTxStyle/>
      <a:tcStyle>
        <a:tcBdr/>
        <a:fill>
          <a:solidFill>
            <a:srgbClr val="DEDEDE"/>
          </a:solidFill>
        </a:fill>
      </a:tcStyle>
    </a:band1H>
    <a:band2H>
      <a:tcTxStyle/>
      <a:tcStyle>
        <a:tcBdr/>
      </a:tcStyle>
    </a:band2H>
    <a:band1V>
      <a:tcTxStyle/>
      <a:tcStyle>
        <a:tcBdr/>
        <a:fill>
          <a:solidFill>
            <a:srgbClr val="DEDEDE"/>
          </a:solidFill>
        </a:fill>
      </a:tcStyle>
    </a:band1V>
    <a:band2V>
      <a:tcTxStyle/>
      <a:tcStyle>
        <a:tcBdr/>
      </a:tcStyle>
    </a:band2V>
    <a:lastCol>
      <a:tcTxStyle b="on" i="off">
        <a:font>
          <a:latin typeface="Helveltica Light"/>
          <a:ea typeface="Helveltica Light"/>
          <a:cs typeface="Helveltica Light"/>
        </a:font>
        <a:schemeClr val="lt1"/>
      </a:tcTxStyle>
      <a:tcStyle>
        <a:tcBdr/>
        <a:fill>
          <a:solidFill>
            <a:schemeClr val="accent3"/>
          </a:solidFill>
        </a:fill>
      </a:tcStyle>
    </a:lastCol>
    <a:firstCol>
      <a:tcTxStyle b="on" i="off">
        <a:font>
          <a:latin typeface="Helveltica Light"/>
          <a:ea typeface="Helveltica Light"/>
          <a:cs typeface="Helveltica Light"/>
        </a:font>
        <a:schemeClr val="lt1"/>
      </a:tcTxStyle>
      <a:tcStyle>
        <a:tcBdr/>
        <a:fill>
          <a:solidFill>
            <a:schemeClr val="accent3"/>
          </a:solidFill>
        </a:fill>
      </a:tcStyle>
    </a:firstCol>
    <a:lastRow>
      <a:tcTxStyle b="on" i="off">
        <a:font>
          <a:latin typeface="Helveltica Light"/>
          <a:ea typeface="Helveltica Light"/>
          <a:cs typeface="Helveltica Light"/>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Helveltica Light"/>
          <a:ea typeface="Helveltica Light"/>
          <a:cs typeface="Helveltica Light"/>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923" autoAdjust="0"/>
  </p:normalViewPr>
  <p:slideViewPr>
    <p:cSldViewPr snapToGrid="0">
      <p:cViewPr varScale="1">
        <p:scale>
          <a:sx n="107" d="100"/>
          <a:sy n="107" d="100"/>
        </p:scale>
        <p:origin x="7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70" Type="http://customschemas.google.com/relationships/presentationmetadata" Target="metadata"/><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8" Type="http://schemas.openxmlformats.org/officeDocument/2006/relationships/slide" Target="slides/slide4.xml"/><Relationship Id="rId72" Type="http://schemas.openxmlformats.org/officeDocument/2006/relationships/viewProps" Target="viewProps.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nnuj\Downloads\TPS%20Slide%20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nnuj\Downloads\Group%20Project%20Data-SFD%20Data-Toronto%20Police%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nnuj\Downloads\Group%20Project%20Data-SFD%20Data-Toronto%20Police%2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nnuj\Downloads\TPS%20Slide%20Graph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Number of Unique Events Per Year</a:t>
            </a:r>
          </a:p>
        </c:rich>
      </c:tx>
      <c:layout>
        <c:manualLayout>
          <c:xMode val="edge"/>
          <c:yMode val="edge"/>
          <c:x val="0.20524743592761213"/>
          <c:y val="5.2746405664714771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83533185802755"/>
          <c:y val="0.11816804571155631"/>
          <c:w val="0.86768153980752405"/>
          <c:h val="0.75530760649267881"/>
        </c:manualLayout>
      </c:layout>
      <c:barChart>
        <c:barDir val="col"/>
        <c:grouping val="clustered"/>
        <c:varyColors val="0"/>
        <c:ser>
          <c:idx val="1"/>
          <c:order val="1"/>
          <c:tx>
            <c:v>Count of Event_Unique_ID</c:v>
          </c:tx>
          <c:spPr>
            <a:solidFill>
              <a:schemeClr val="accent2"/>
            </a:solidFill>
            <a:ln>
              <a:solidFill>
                <a:schemeClr val="accent2">
                  <a:lumMod val="60000"/>
                  <a:lumOff val="40000"/>
                </a:schemeClr>
              </a:solidFill>
            </a:ln>
            <a:effectLst/>
          </c:spPr>
          <c:invertIfNegative val="0"/>
          <c:val>
            <c:numRef>
              <c:f>Sheet1!$D$4:$D$22</c:f>
              <c:numCache>
                <c:formatCode>General</c:formatCode>
                <c:ptCount val="19"/>
                <c:pt idx="0">
                  <c:v>191</c:v>
                </c:pt>
                <c:pt idx="1">
                  <c:v>262</c:v>
                </c:pt>
                <c:pt idx="2">
                  <c:v>215</c:v>
                </c:pt>
                <c:pt idx="3">
                  <c:v>207</c:v>
                </c:pt>
                <c:pt idx="4">
                  <c:v>238</c:v>
                </c:pt>
                <c:pt idx="5">
                  <c:v>252</c:v>
                </c:pt>
                <c:pt idx="6">
                  <c:v>259</c:v>
                </c:pt>
                <c:pt idx="7">
                  <c:v>227</c:v>
                </c:pt>
                <c:pt idx="8">
                  <c:v>219</c:v>
                </c:pt>
                <c:pt idx="9">
                  <c:v>204</c:v>
                </c:pt>
                <c:pt idx="10">
                  <c:v>177</c:v>
                </c:pt>
                <c:pt idx="11">
                  <c:v>288</c:v>
                </c:pt>
                <c:pt idx="12">
                  <c:v>407</c:v>
                </c:pt>
                <c:pt idx="13">
                  <c:v>392</c:v>
                </c:pt>
                <c:pt idx="14">
                  <c:v>427</c:v>
                </c:pt>
                <c:pt idx="15">
                  <c:v>492</c:v>
                </c:pt>
                <c:pt idx="16">
                  <c:v>462</c:v>
                </c:pt>
                <c:pt idx="17">
                  <c:v>409</c:v>
                </c:pt>
                <c:pt idx="18">
                  <c:v>379</c:v>
                </c:pt>
              </c:numCache>
            </c:numRef>
          </c:val>
          <c:extLst>
            <c:ext xmlns:c16="http://schemas.microsoft.com/office/drawing/2014/chart" uri="{C3380CC4-5D6E-409C-BE32-E72D297353CC}">
              <c16:uniqueId val="{00000000-FCD4-4ED3-8E83-23A5E7761ECC}"/>
            </c:ext>
          </c:extLst>
        </c:ser>
        <c:dLbls>
          <c:showLegendKey val="0"/>
          <c:showVal val="0"/>
          <c:showCatName val="0"/>
          <c:showSerName val="0"/>
          <c:showPercent val="0"/>
          <c:showBubbleSize val="0"/>
        </c:dLbls>
        <c:gapWidth val="219"/>
        <c:axId val="647819551"/>
        <c:axId val="647810911"/>
      </c:barChart>
      <c:lineChart>
        <c:grouping val="standard"/>
        <c:varyColors val="0"/>
        <c:ser>
          <c:idx val="0"/>
          <c:order val="0"/>
          <c:tx>
            <c:v>Benchmark</c:v>
          </c:tx>
          <c:spPr>
            <a:ln w="28575" cap="rnd">
              <a:solidFill>
                <a:schemeClr val="accent1"/>
              </a:solidFill>
              <a:prstDash val="dash"/>
              <a:round/>
            </a:ln>
            <a:effectLst/>
          </c:spPr>
          <c:marker>
            <c:symbol val="none"/>
          </c:marker>
          <c:cat>
            <c:numRef>
              <c:f>Sheet1!$A$4:$A$22</c:f>
              <c:numCache>
                <c:formatCode>General</c:formatCode>
                <c:ptCount val="19"/>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pt idx="15">
                  <c:v>2019</c:v>
                </c:pt>
                <c:pt idx="16">
                  <c:v>2020</c:v>
                </c:pt>
                <c:pt idx="17">
                  <c:v>2021</c:v>
                </c:pt>
                <c:pt idx="18">
                  <c:v>2022</c:v>
                </c:pt>
              </c:numCache>
            </c:numRef>
          </c:cat>
          <c:val>
            <c:numRef>
              <c:f>Sheet1!$C$4:$C$22</c:f>
              <c:numCache>
                <c:formatCode>General</c:formatCode>
                <c:ptCount val="19"/>
                <c:pt idx="0">
                  <c:v>300</c:v>
                </c:pt>
                <c:pt idx="1">
                  <c:v>300</c:v>
                </c:pt>
                <c:pt idx="2">
                  <c:v>300</c:v>
                </c:pt>
                <c:pt idx="3">
                  <c:v>300</c:v>
                </c:pt>
                <c:pt idx="4">
                  <c:v>300</c:v>
                </c:pt>
                <c:pt idx="5">
                  <c:v>300</c:v>
                </c:pt>
                <c:pt idx="6">
                  <c:v>300</c:v>
                </c:pt>
                <c:pt idx="7">
                  <c:v>300</c:v>
                </c:pt>
                <c:pt idx="8">
                  <c:v>300</c:v>
                </c:pt>
                <c:pt idx="9">
                  <c:v>300</c:v>
                </c:pt>
                <c:pt idx="10">
                  <c:v>300</c:v>
                </c:pt>
                <c:pt idx="11">
                  <c:v>300</c:v>
                </c:pt>
                <c:pt idx="12">
                  <c:v>300</c:v>
                </c:pt>
                <c:pt idx="13">
                  <c:v>300</c:v>
                </c:pt>
                <c:pt idx="14">
                  <c:v>300</c:v>
                </c:pt>
                <c:pt idx="15">
                  <c:v>300</c:v>
                </c:pt>
                <c:pt idx="16">
                  <c:v>300</c:v>
                </c:pt>
                <c:pt idx="17">
                  <c:v>300</c:v>
                </c:pt>
                <c:pt idx="18">
                  <c:v>300</c:v>
                </c:pt>
              </c:numCache>
            </c:numRef>
          </c:val>
          <c:smooth val="0"/>
          <c:extLst>
            <c:ext xmlns:c16="http://schemas.microsoft.com/office/drawing/2014/chart" uri="{C3380CC4-5D6E-409C-BE32-E72D297353CC}">
              <c16:uniqueId val="{00000001-FCD4-4ED3-8E83-23A5E7761ECC}"/>
            </c:ext>
          </c:extLst>
        </c:ser>
        <c:dLbls>
          <c:showLegendKey val="0"/>
          <c:showVal val="0"/>
          <c:showCatName val="0"/>
          <c:showSerName val="0"/>
          <c:showPercent val="0"/>
          <c:showBubbleSize val="0"/>
        </c:dLbls>
        <c:marker val="1"/>
        <c:smooth val="0"/>
        <c:axId val="647819551"/>
        <c:axId val="647810911"/>
      </c:lineChart>
      <c:dateAx>
        <c:axId val="647819551"/>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CA" sz="800"/>
                  <a:t>Year</a:t>
                </a:r>
              </a:p>
            </c:rich>
          </c:tx>
          <c:layout>
            <c:manualLayout>
              <c:xMode val="edge"/>
              <c:yMode val="edge"/>
              <c:x val="2.2068550648956745E-2"/>
              <c:y val="0.9068913801989992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647810911"/>
        <c:crosses val="autoZero"/>
        <c:auto val="0"/>
        <c:lblOffset val="100"/>
        <c:baseTimeUnit val="days"/>
      </c:dateAx>
      <c:valAx>
        <c:axId val="6478109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Number of Unique Events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7819551"/>
        <c:crossesAt val="2004"/>
        <c:crossBetween val="between"/>
      </c:valAx>
      <c:spPr>
        <a:noFill/>
        <a:ln>
          <a:noFill/>
        </a:ln>
        <a:effectLst/>
      </c:spPr>
    </c:plotArea>
    <c:legend>
      <c:legendPos val="b"/>
      <c:layout>
        <c:manualLayout>
          <c:xMode val="edge"/>
          <c:yMode val="edge"/>
          <c:x val="0.20100382035798178"/>
          <c:y val="0.14159544171376812"/>
          <c:w val="0.57682927159493746"/>
          <c:h val="7.2483113881981781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[Group Project Data-SFD Data-Toronto Police (1).xlsx]Sheet2!PivotTable2</c:name>
    <c:fmtId val="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Number of Victims per year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Sheet2!$B$3</c:f>
              <c:strCache>
                <c:ptCount val="1"/>
                <c:pt idx="0">
                  <c:v>Sum of Benchmark</c:v>
                </c:pt>
              </c:strCache>
            </c:strRef>
          </c:tx>
          <c:spPr>
            <a:ln w="28575" cap="rnd">
              <a:solidFill>
                <a:schemeClr val="accent1"/>
              </a:solidFill>
              <a:round/>
            </a:ln>
            <a:effectLst/>
          </c:spPr>
          <c:marker>
            <c:symbol val="none"/>
          </c:marker>
          <c:cat>
            <c:strRef>
              <c:f>Sheet2!$A$4:$A$23</c:f>
              <c:strCache>
                <c:ptCount val="19"/>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pt idx="15">
                  <c:v>2019</c:v>
                </c:pt>
                <c:pt idx="16">
                  <c:v>2020</c:v>
                </c:pt>
                <c:pt idx="17">
                  <c:v>2021</c:v>
                </c:pt>
                <c:pt idx="18">
                  <c:v>2022</c:v>
                </c:pt>
              </c:strCache>
            </c:strRef>
          </c:cat>
          <c:val>
            <c:numRef>
              <c:f>Sheet2!$B$4:$B$23</c:f>
              <c:numCache>
                <c:formatCode>General</c:formatCode>
                <c:ptCount val="19"/>
                <c:pt idx="0">
                  <c:v>200</c:v>
                </c:pt>
                <c:pt idx="1">
                  <c:v>200</c:v>
                </c:pt>
                <c:pt idx="2">
                  <c:v>200</c:v>
                </c:pt>
                <c:pt idx="3">
                  <c:v>200</c:v>
                </c:pt>
                <c:pt idx="4">
                  <c:v>200</c:v>
                </c:pt>
                <c:pt idx="5">
                  <c:v>200</c:v>
                </c:pt>
                <c:pt idx="6">
                  <c:v>200</c:v>
                </c:pt>
                <c:pt idx="7">
                  <c:v>200</c:v>
                </c:pt>
                <c:pt idx="8">
                  <c:v>200</c:v>
                </c:pt>
                <c:pt idx="9">
                  <c:v>200</c:v>
                </c:pt>
                <c:pt idx="10">
                  <c:v>200</c:v>
                </c:pt>
                <c:pt idx="11">
                  <c:v>200</c:v>
                </c:pt>
                <c:pt idx="12">
                  <c:v>200</c:v>
                </c:pt>
                <c:pt idx="13">
                  <c:v>200</c:v>
                </c:pt>
                <c:pt idx="14">
                  <c:v>200</c:v>
                </c:pt>
                <c:pt idx="15">
                  <c:v>200</c:v>
                </c:pt>
                <c:pt idx="16">
                  <c:v>200</c:v>
                </c:pt>
                <c:pt idx="17">
                  <c:v>200</c:v>
                </c:pt>
                <c:pt idx="18">
                  <c:v>200</c:v>
                </c:pt>
              </c:numCache>
            </c:numRef>
          </c:val>
          <c:smooth val="0"/>
          <c:extLst>
            <c:ext xmlns:c16="http://schemas.microsoft.com/office/drawing/2014/chart" uri="{C3380CC4-5D6E-409C-BE32-E72D297353CC}">
              <c16:uniqueId val="{00000000-370F-4491-AB6D-02DFB104979A}"/>
            </c:ext>
          </c:extLst>
        </c:ser>
        <c:ser>
          <c:idx val="1"/>
          <c:order val="1"/>
          <c:tx>
            <c:strRef>
              <c:f>Sheet2!$C$3</c:f>
              <c:strCache>
                <c:ptCount val="1"/>
                <c:pt idx="0">
                  <c:v>Sum of Victims</c:v>
                </c:pt>
              </c:strCache>
            </c:strRef>
          </c:tx>
          <c:spPr>
            <a:ln w="28575" cap="rnd">
              <a:solidFill>
                <a:schemeClr val="accent2"/>
              </a:solidFill>
              <a:round/>
            </a:ln>
            <a:effectLst/>
          </c:spPr>
          <c:marker>
            <c:symbol val="none"/>
          </c:marker>
          <c:cat>
            <c:strRef>
              <c:f>Sheet2!$A$4:$A$23</c:f>
              <c:strCache>
                <c:ptCount val="19"/>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pt idx="15">
                  <c:v>2019</c:v>
                </c:pt>
                <c:pt idx="16">
                  <c:v>2020</c:v>
                </c:pt>
                <c:pt idx="17">
                  <c:v>2021</c:v>
                </c:pt>
                <c:pt idx="18">
                  <c:v>2022</c:v>
                </c:pt>
              </c:strCache>
            </c:strRef>
          </c:cat>
          <c:val>
            <c:numRef>
              <c:f>Sheet2!$C$4:$C$23</c:f>
              <c:numCache>
                <c:formatCode>General</c:formatCode>
                <c:ptCount val="19"/>
                <c:pt idx="0">
                  <c:v>122</c:v>
                </c:pt>
                <c:pt idx="1">
                  <c:v>231</c:v>
                </c:pt>
                <c:pt idx="2">
                  <c:v>202</c:v>
                </c:pt>
                <c:pt idx="3">
                  <c:v>173</c:v>
                </c:pt>
                <c:pt idx="4">
                  <c:v>208</c:v>
                </c:pt>
                <c:pt idx="5">
                  <c:v>181</c:v>
                </c:pt>
                <c:pt idx="6">
                  <c:v>170</c:v>
                </c:pt>
                <c:pt idx="7">
                  <c:v>141</c:v>
                </c:pt>
                <c:pt idx="8">
                  <c:v>148</c:v>
                </c:pt>
                <c:pt idx="9">
                  <c:v>141</c:v>
                </c:pt>
                <c:pt idx="10">
                  <c:v>103</c:v>
                </c:pt>
                <c:pt idx="11">
                  <c:v>152</c:v>
                </c:pt>
                <c:pt idx="12">
                  <c:v>193</c:v>
                </c:pt>
                <c:pt idx="13">
                  <c:v>187</c:v>
                </c:pt>
                <c:pt idx="14">
                  <c:v>229</c:v>
                </c:pt>
                <c:pt idx="15">
                  <c:v>284</c:v>
                </c:pt>
                <c:pt idx="16">
                  <c:v>217</c:v>
                </c:pt>
                <c:pt idx="17">
                  <c:v>209</c:v>
                </c:pt>
                <c:pt idx="18">
                  <c:v>194</c:v>
                </c:pt>
              </c:numCache>
            </c:numRef>
          </c:val>
          <c:smooth val="0"/>
          <c:extLst>
            <c:ext xmlns:c16="http://schemas.microsoft.com/office/drawing/2014/chart" uri="{C3380CC4-5D6E-409C-BE32-E72D297353CC}">
              <c16:uniqueId val="{00000001-370F-4491-AB6D-02DFB104979A}"/>
            </c:ext>
          </c:extLst>
        </c:ser>
        <c:dLbls>
          <c:showLegendKey val="0"/>
          <c:showVal val="0"/>
          <c:showCatName val="0"/>
          <c:showSerName val="0"/>
          <c:showPercent val="0"/>
          <c:showBubbleSize val="0"/>
        </c:dLbls>
        <c:smooth val="0"/>
        <c:axId val="647816671"/>
        <c:axId val="647820031"/>
      </c:lineChart>
      <c:catAx>
        <c:axId val="64781667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7820031"/>
        <c:crosses val="autoZero"/>
        <c:auto val="1"/>
        <c:lblAlgn val="ctr"/>
        <c:lblOffset val="100"/>
        <c:noMultiLvlLbl val="0"/>
      </c:catAx>
      <c:valAx>
        <c:axId val="6478200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baseline="0"/>
                  <a:t>Sum of Victims (Sum of Injuries + Sum of Death)</a:t>
                </a:r>
                <a:endParaRPr lang="en-CA"/>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781667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Number of Unique Events Per Year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v>Count of Event_Unique_ID</c:v>
          </c:tx>
          <c:spPr>
            <a:solidFill>
              <a:schemeClr val="accent2"/>
            </a:solidFill>
            <a:ln>
              <a:solidFill>
                <a:schemeClr val="accent2">
                  <a:lumMod val="60000"/>
                  <a:lumOff val="40000"/>
                </a:schemeClr>
              </a:solidFill>
            </a:ln>
            <a:effectLst/>
          </c:spPr>
          <c:invertIfNegative val="0"/>
          <c:val>
            <c:numRef>
              <c:f>Sheet1!$D$4:$D$22</c:f>
              <c:numCache>
                <c:formatCode>General</c:formatCode>
                <c:ptCount val="19"/>
                <c:pt idx="0">
                  <c:v>191</c:v>
                </c:pt>
                <c:pt idx="1">
                  <c:v>262</c:v>
                </c:pt>
                <c:pt idx="2">
                  <c:v>215</c:v>
                </c:pt>
                <c:pt idx="3">
                  <c:v>207</c:v>
                </c:pt>
                <c:pt idx="4">
                  <c:v>238</c:v>
                </c:pt>
                <c:pt idx="5">
                  <c:v>252</c:v>
                </c:pt>
                <c:pt idx="6">
                  <c:v>259</c:v>
                </c:pt>
                <c:pt idx="7">
                  <c:v>227</c:v>
                </c:pt>
                <c:pt idx="8">
                  <c:v>219</c:v>
                </c:pt>
                <c:pt idx="9">
                  <c:v>204</c:v>
                </c:pt>
                <c:pt idx="10">
                  <c:v>177</c:v>
                </c:pt>
                <c:pt idx="11">
                  <c:v>288</c:v>
                </c:pt>
                <c:pt idx="12">
                  <c:v>407</c:v>
                </c:pt>
                <c:pt idx="13">
                  <c:v>392</c:v>
                </c:pt>
                <c:pt idx="14">
                  <c:v>427</c:v>
                </c:pt>
                <c:pt idx="15">
                  <c:v>492</c:v>
                </c:pt>
                <c:pt idx="16">
                  <c:v>462</c:v>
                </c:pt>
                <c:pt idx="17">
                  <c:v>409</c:v>
                </c:pt>
                <c:pt idx="18">
                  <c:v>379</c:v>
                </c:pt>
              </c:numCache>
            </c:numRef>
          </c:val>
          <c:extLst>
            <c:ext xmlns:c16="http://schemas.microsoft.com/office/drawing/2014/chart" uri="{C3380CC4-5D6E-409C-BE32-E72D297353CC}">
              <c16:uniqueId val="{00000000-15BB-4065-95F4-391736A7D426}"/>
            </c:ext>
          </c:extLst>
        </c:ser>
        <c:dLbls>
          <c:showLegendKey val="0"/>
          <c:showVal val="0"/>
          <c:showCatName val="0"/>
          <c:showSerName val="0"/>
          <c:showPercent val="0"/>
          <c:showBubbleSize val="0"/>
        </c:dLbls>
        <c:gapWidth val="219"/>
        <c:axId val="647819551"/>
        <c:axId val="647810911"/>
      </c:barChart>
      <c:lineChart>
        <c:grouping val="standard"/>
        <c:varyColors val="0"/>
        <c:ser>
          <c:idx val="0"/>
          <c:order val="0"/>
          <c:tx>
            <c:v>Benchmark</c:v>
          </c:tx>
          <c:spPr>
            <a:ln w="28575" cap="rnd">
              <a:solidFill>
                <a:schemeClr val="accent1"/>
              </a:solidFill>
              <a:prstDash val="dash"/>
              <a:round/>
            </a:ln>
            <a:effectLst/>
          </c:spPr>
          <c:marker>
            <c:symbol val="none"/>
          </c:marker>
          <c:cat>
            <c:numRef>
              <c:f>Sheet1!$A$4:$A$22</c:f>
              <c:numCache>
                <c:formatCode>General</c:formatCode>
                <c:ptCount val="19"/>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pt idx="15">
                  <c:v>2019</c:v>
                </c:pt>
                <c:pt idx="16">
                  <c:v>2020</c:v>
                </c:pt>
                <c:pt idx="17">
                  <c:v>2021</c:v>
                </c:pt>
                <c:pt idx="18">
                  <c:v>2022</c:v>
                </c:pt>
              </c:numCache>
            </c:numRef>
          </c:cat>
          <c:val>
            <c:numRef>
              <c:f>Sheet1!$C$4:$C$22</c:f>
              <c:numCache>
                <c:formatCode>General</c:formatCode>
                <c:ptCount val="19"/>
                <c:pt idx="0">
                  <c:v>300</c:v>
                </c:pt>
                <c:pt idx="1">
                  <c:v>300</c:v>
                </c:pt>
                <c:pt idx="2">
                  <c:v>300</c:v>
                </c:pt>
                <c:pt idx="3">
                  <c:v>300</c:v>
                </c:pt>
                <c:pt idx="4">
                  <c:v>300</c:v>
                </c:pt>
                <c:pt idx="5">
                  <c:v>300</c:v>
                </c:pt>
                <c:pt idx="6">
                  <c:v>300</c:v>
                </c:pt>
                <c:pt idx="7">
                  <c:v>300</c:v>
                </c:pt>
                <c:pt idx="8">
                  <c:v>300</c:v>
                </c:pt>
                <c:pt idx="9">
                  <c:v>300</c:v>
                </c:pt>
                <c:pt idx="10">
                  <c:v>300</c:v>
                </c:pt>
                <c:pt idx="11">
                  <c:v>300</c:v>
                </c:pt>
                <c:pt idx="12">
                  <c:v>300</c:v>
                </c:pt>
                <c:pt idx="13">
                  <c:v>300</c:v>
                </c:pt>
                <c:pt idx="14">
                  <c:v>300</c:v>
                </c:pt>
                <c:pt idx="15">
                  <c:v>300</c:v>
                </c:pt>
                <c:pt idx="16">
                  <c:v>300</c:v>
                </c:pt>
                <c:pt idx="17">
                  <c:v>300</c:v>
                </c:pt>
                <c:pt idx="18">
                  <c:v>300</c:v>
                </c:pt>
              </c:numCache>
            </c:numRef>
          </c:val>
          <c:smooth val="0"/>
          <c:extLst>
            <c:ext xmlns:c16="http://schemas.microsoft.com/office/drawing/2014/chart" uri="{C3380CC4-5D6E-409C-BE32-E72D297353CC}">
              <c16:uniqueId val="{00000001-15BB-4065-95F4-391736A7D426}"/>
            </c:ext>
          </c:extLst>
        </c:ser>
        <c:dLbls>
          <c:showLegendKey val="0"/>
          <c:showVal val="0"/>
          <c:showCatName val="0"/>
          <c:showSerName val="0"/>
          <c:showPercent val="0"/>
          <c:showBubbleSize val="0"/>
        </c:dLbls>
        <c:marker val="1"/>
        <c:smooth val="0"/>
        <c:axId val="647819551"/>
        <c:axId val="647810911"/>
      </c:lineChart>
      <c:catAx>
        <c:axId val="64781955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7810911"/>
        <c:crosses val="autoZero"/>
        <c:auto val="1"/>
        <c:lblAlgn val="ctr"/>
        <c:lblOffset val="100"/>
        <c:noMultiLvlLbl val="0"/>
      </c:catAx>
      <c:valAx>
        <c:axId val="6478109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Number of Unique Events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78195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[TPS Slide Graphs.xlsx]Sheet 3!PivotTable2</c:name>
    <c:fmtId val="10"/>
  </c:pivotSource>
  <c:chart>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'Sheet 3'!$B$3</c:f>
              <c:strCache>
                <c:ptCount val="1"/>
                <c:pt idx="0">
                  <c:v>Sum of DEATH</c:v>
                </c:pt>
              </c:strCache>
            </c:strRef>
          </c:tx>
          <c:spPr>
            <a:solidFill>
              <a:schemeClr val="accent1"/>
            </a:solidFill>
            <a:ln>
              <a:noFill/>
            </a:ln>
            <a:effectLst/>
          </c:spPr>
          <c:invertIfNegative val="0"/>
          <c:cat>
            <c:strRef>
              <c:f>'Sheet 3'!$A$4:$A$23</c:f>
              <c:strCache>
                <c:ptCount val="19"/>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pt idx="15">
                  <c:v>2019</c:v>
                </c:pt>
                <c:pt idx="16">
                  <c:v>2020</c:v>
                </c:pt>
                <c:pt idx="17">
                  <c:v>2021</c:v>
                </c:pt>
                <c:pt idx="18">
                  <c:v>2022</c:v>
                </c:pt>
              </c:strCache>
            </c:strRef>
          </c:cat>
          <c:val>
            <c:numRef>
              <c:f>'Sheet 3'!$B$4:$B$23</c:f>
              <c:numCache>
                <c:formatCode>General</c:formatCode>
                <c:ptCount val="19"/>
                <c:pt idx="0">
                  <c:v>26</c:v>
                </c:pt>
                <c:pt idx="1">
                  <c:v>53</c:v>
                </c:pt>
                <c:pt idx="2">
                  <c:v>29</c:v>
                </c:pt>
                <c:pt idx="3">
                  <c:v>44</c:v>
                </c:pt>
                <c:pt idx="4">
                  <c:v>37</c:v>
                </c:pt>
                <c:pt idx="5">
                  <c:v>37</c:v>
                </c:pt>
                <c:pt idx="6">
                  <c:v>32</c:v>
                </c:pt>
                <c:pt idx="7">
                  <c:v>28</c:v>
                </c:pt>
                <c:pt idx="8">
                  <c:v>34</c:v>
                </c:pt>
                <c:pt idx="9">
                  <c:v>22</c:v>
                </c:pt>
                <c:pt idx="10">
                  <c:v>27</c:v>
                </c:pt>
                <c:pt idx="11">
                  <c:v>26</c:v>
                </c:pt>
                <c:pt idx="12">
                  <c:v>41</c:v>
                </c:pt>
                <c:pt idx="13">
                  <c:v>39</c:v>
                </c:pt>
                <c:pt idx="14">
                  <c:v>51</c:v>
                </c:pt>
                <c:pt idx="15">
                  <c:v>44</c:v>
                </c:pt>
                <c:pt idx="16">
                  <c:v>39</c:v>
                </c:pt>
                <c:pt idx="17">
                  <c:v>46</c:v>
                </c:pt>
                <c:pt idx="18">
                  <c:v>44</c:v>
                </c:pt>
              </c:numCache>
            </c:numRef>
          </c:val>
          <c:extLst>
            <c:ext xmlns:c16="http://schemas.microsoft.com/office/drawing/2014/chart" uri="{C3380CC4-5D6E-409C-BE32-E72D297353CC}">
              <c16:uniqueId val="{00000000-8FCC-4AF1-82E1-69569AE9EEEB}"/>
            </c:ext>
          </c:extLst>
        </c:ser>
        <c:ser>
          <c:idx val="1"/>
          <c:order val="1"/>
          <c:tx>
            <c:strRef>
              <c:f>'Sheet 3'!$C$3</c:f>
              <c:strCache>
                <c:ptCount val="1"/>
                <c:pt idx="0">
                  <c:v>Sum of INJURIES</c:v>
                </c:pt>
              </c:strCache>
            </c:strRef>
          </c:tx>
          <c:spPr>
            <a:solidFill>
              <a:schemeClr val="accent2"/>
            </a:solidFill>
            <a:ln>
              <a:noFill/>
            </a:ln>
            <a:effectLst/>
          </c:spPr>
          <c:invertIfNegative val="0"/>
          <c:cat>
            <c:strRef>
              <c:f>'Sheet 3'!$A$4:$A$23</c:f>
              <c:strCache>
                <c:ptCount val="19"/>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pt idx="15">
                  <c:v>2019</c:v>
                </c:pt>
                <c:pt idx="16">
                  <c:v>2020</c:v>
                </c:pt>
                <c:pt idx="17">
                  <c:v>2021</c:v>
                </c:pt>
                <c:pt idx="18">
                  <c:v>2022</c:v>
                </c:pt>
              </c:strCache>
            </c:strRef>
          </c:cat>
          <c:val>
            <c:numRef>
              <c:f>'Sheet 3'!$C$4:$C$23</c:f>
              <c:numCache>
                <c:formatCode>General</c:formatCode>
                <c:ptCount val="19"/>
                <c:pt idx="0">
                  <c:v>96</c:v>
                </c:pt>
                <c:pt idx="1">
                  <c:v>178</c:v>
                </c:pt>
                <c:pt idx="2">
                  <c:v>173</c:v>
                </c:pt>
                <c:pt idx="3">
                  <c:v>129</c:v>
                </c:pt>
                <c:pt idx="4">
                  <c:v>171</c:v>
                </c:pt>
                <c:pt idx="5">
                  <c:v>144</c:v>
                </c:pt>
                <c:pt idx="6">
                  <c:v>138</c:v>
                </c:pt>
                <c:pt idx="7">
                  <c:v>113</c:v>
                </c:pt>
                <c:pt idx="8">
                  <c:v>114</c:v>
                </c:pt>
                <c:pt idx="9">
                  <c:v>119</c:v>
                </c:pt>
                <c:pt idx="10">
                  <c:v>76</c:v>
                </c:pt>
                <c:pt idx="11">
                  <c:v>126</c:v>
                </c:pt>
                <c:pt idx="12">
                  <c:v>152</c:v>
                </c:pt>
                <c:pt idx="13">
                  <c:v>148</c:v>
                </c:pt>
                <c:pt idx="14">
                  <c:v>178</c:v>
                </c:pt>
                <c:pt idx="15">
                  <c:v>240</c:v>
                </c:pt>
                <c:pt idx="16">
                  <c:v>178</c:v>
                </c:pt>
                <c:pt idx="17">
                  <c:v>163</c:v>
                </c:pt>
                <c:pt idx="18">
                  <c:v>150</c:v>
                </c:pt>
              </c:numCache>
            </c:numRef>
          </c:val>
          <c:extLst>
            <c:ext xmlns:c16="http://schemas.microsoft.com/office/drawing/2014/chart" uri="{C3380CC4-5D6E-409C-BE32-E72D297353CC}">
              <c16:uniqueId val="{00000001-8FCC-4AF1-82E1-69569AE9EEEB}"/>
            </c:ext>
          </c:extLst>
        </c:ser>
        <c:dLbls>
          <c:showLegendKey val="0"/>
          <c:showVal val="0"/>
          <c:showCatName val="0"/>
          <c:showSerName val="0"/>
          <c:showPercent val="0"/>
          <c:showBubbleSize val="0"/>
        </c:dLbls>
        <c:gapWidth val="150"/>
        <c:overlap val="100"/>
        <c:axId val="528783679"/>
        <c:axId val="528784639"/>
      </c:barChart>
      <c:catAx>
        <c:axId val="5287836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8784639"/>
        <c:crosses val="autoZero"/>
        <c:auto val="1"/>
        <c:lblAlgn val="ctr"/>
        <c:lblOffset val="100"/>
        <c:noMultiLvlLbl val="0"/>
      </c:catAx>
      <c:valAx>
        <c:axId val="5287846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878367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a:t>Switch yellow to blue</a:t>
            </a:r>
          </a:p>
        </p:txBody>
      </p:sp>
    </p:spTree>
    <p:extLst>
      <p:ext uri="{BB962C8B-B14F-4D97-AF65-F5344CB8AC3E}">
        <p14:creationId xmlns:p14="http://schemas.microsoft.com/office/powerpoint/2010/main" val="2214172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100" b="0" i="0" u="none" strike="noStrike">
                <a:solidFill>
                  <a:srgbClr val="000000"/>
                </a:solidFill>
                <a:effectLst/>
                <a:latin typeface="Arial" panose="020B0604020202020204" pitchFamily="34" charset="0"/>
              </a:rPr>
              <a:t>Toronto Police Patrol Program</a:t>
            </a:r>
          </a:p>
          <a:p>
            <a:pPr marL="0" lvl="0" indent="0" algn="l" rtl="0">
              <a:spcBef>
                <a:spcPts val="0"/>
              </a:spcBef>
              <a:spcAft>
                <a:spcPts val="0"/>
              </a:spcAft>
              <a:buNone/>
            </a:pPr>
            <a:r>
              <a:rPr lang="en-CA" sz="1100" b="0" i="0" u="none" strike="noStrike">
                <a:solidFill>
                  <a:srgbClr val="000000"/>
                </a:solidFill>
                <a:effectLst/>
                <a:latin typeface="Arial" panose="020B0604020202020204" pitchFamily="34" charset="0"/>
              </a:rPr>
              <a:t>Turn 1,2,3 into sentence fragments and add icons to represent to grammar</a:t>
            </a:r>
          </a:p>
          <a:p>
            <a:pPr marL="0" lvl="0" indent="0" algn="l" rtl="0">
              <a:spcBef>
                <a:spcPts val="0"/>
              </a:spcBef>
              <a:spcAft>
                <a:spcPts val="0"/>
              </a:spcAft>
              <a:buNone/>
            </a:pPr>
            <a:r>
              <a:rPr lang="en-CA" sz="1100" b="0" i="0" u="none" strike="noStrike">
                <a:solidFill>
                  <a:srgbClr val="000000"/>
                </a:solidFill>
                <a:effectLst/>
                <a:latin typeface="Arial" panose="020B0604020202020204" pitchFamily="34" charset="0"/>
              </a:rPr>
              <a:t>Turn this into a flowchart and UI in implementation</a:t>
            </a:r>
            <a:endParaRPr/>
          </a:p>
        </p:txBody>
      </p:sp>
      <p:sp>
        <p:nvSpPr>
          <p:cNvPr id="384" name="Google Shape;3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6010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Reformat 70%</a:t>
            </a:r>
            <a:endParaRPr lang="en-CA"/>
          </a:p>
        </p:txBody>
      </p:sp>
    </p:spTree>
    <p:extLst>
      <p:ext uri="{BB962C8B-B14F-4D97-AF65-F5344CB8AC3E}">
        <p14:creationId xmlns:p14="http://schemas.microsoft.com/office/powerpoint/2010/main" val="741740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Run Regression to remove, No Outliers</a:t>
            </a: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Change this to a simple flowchart</a:t>
            </a:r>
            <a:endParaRPr/>
          </a:p>
        </p:txBody>
      </p:sp>
      <p:sp>
        <p:nvSpPr>
          <p:cNvPr id="216" name="Google Shape;21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100" b="0" i="0" u="none" strike="noStrike" dirty="0">
                <a:solidFill>
                  <a:srgbClr val="000000"/>
                </a:solidFill>
                <a:effectLst/>
                <a:latin typeface="Arial" panose="020B0604020202020204" pitchFamily="34" charset="0"/>
              </a:rPr>
              <a:t>Toronto Police Patrol Program</a:t>
            </a:r>
          </a:p>
          <a:p>
            <a:pPr marL="0" lvl="0" indent="0" algn="l" rtl="0">
              <a:spcBef>
                <a:spcPts val="0"/>
              </a:spcBef>
              <a:spcAft>
                <a:spcPts val="0"/>
              </a:spcAft>
              <a:buNone/>
            </a:pPr>
            <a:r>
              <a:rPr lang="en-CA" sz="1100" b="0" i="0" u="none" strike="noStrike" dirty="0">
                <a:solidFill>
                  <a:srgbClr val="000000"/>
                </a:solidFill>
                <a:effectLst/>
                <a:latin typeface="Arial" panose="020B0604020202020204" pitchFamily="34" charset="0"/>
              </a:rPr>
              <a:t>Turn 1,2,3 into sentence fragments and add icons to represent to grammar</a:t>
            </a:r>
          </a:p>
          <a:p>
            <a:pPr marL="0" lvl="0" indent="0" algn="l" rtl="0">
              <a:spcBef>
                <a:spcPts val="0"/>
              </a:spcBef>
              <a:spcAft>
                <a:spcPts val="0"/>
              </a:spcAft>
              <a:buNone/>
            </a:pPr>
            <a:r>
              <a:rPr lang="en-CA" sz="1100" b="0" i="0" u="none" strike="noStrike" dirty="0">
                <a:solidFill>
                  <a:srgbClr val="000000"/>
                </a:solidFill>
                <a:effectLst/>
                <a:latin typeface="Arial" panose="020B0604020202020204" pitchFamily="34" charset="0"/>
              </a:rPr>
              <a:t>Turn this into a flowchart and UI in implementation</a:t>
            </a:r>
            <a:endParaRPr dirty="0"/>
          </a:p>
        </p:txBody>
      </p:sp>
      <p:sp>
        <p:nvSpPr>
          <p:cNvPr id="384" name="Google Shape;3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2220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Run Regression to remove, No Outliers</a:t>
            </a: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0548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Run Regression to remove, No Outliers</a:t>
            </a: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6630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Helvetica Neue Light"/>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2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Helvetica Neue Light"/>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Helvetica Neue Light"/>
                <a:ea typeface="Helvetica Neue Light"/>
                <a:cs typeface="Helvetica Neue Light"/>
                <a:sym typeface="Helvetica Neue Light"/>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Helvetica Neue Light"/>
                <a:ea typeface="Helvetica Neue Light"/>
                <a:cs typeface="Helvetica Neue Light"/>
                <a:sym typeface="Helvetica Neue Light"/>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Helvetica Neue Light"/>
                <a:ea typeface="Helvetica Neue Light"/>
                <a:cs typeface="Helvetica Neue Light"/>
                <a:sym typeface="Helvetica Neue Light"/>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Helvetica Neue Light"/>
                <a:ea typeface="Helvetica Neue Light"/>
                <a:cs typeface="Helvetica Neue Light"/>
                <a:sym typeface="Helvetica Neue Light"/>
              </a:defRPr>
            </a:lvl9pPr>
          </a:lstStyle>
          <a:p>
            <a:endParaRPr/>
          </a:p>
        </p:txBody>
      </p:sp>
      <p:sp>
        <p:nvSpPr>
          <p:cNvPr id="64" name="Google Shape;64;p2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Helvetica Neue Light"/>
              <a:buNone/>
              <a:defRPr sz="4400" b="0" i="0" u="none" strike="noStrike" cap="none">
                <a:solidFill>
                  <a:schemeClr val="dk1"/>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Helvetica Neue Light"/>
                <a:ea typeface="Helvetica Neue Light"/>
                <a:cs typeface="Helvetica Neue Light"/>
                <a:sym typeface="Helvetica Neue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Light"/>
                <a:ea typeface="Helvetica Neue Light"/>
                <a:cs typeface="Helvetica Neue Light"/>
                <a:sym typeface="Helvetica Neue Ligh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Light"/>
                <a:ea typeface="Helvetica Neue Light"/>
                <a:cs typeface="Helvetica Neue Light"/>
                <a:sym typeface="Helvetica Neue Ligh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Light"/>
                <a:ea typeface="Helvetica Neue Light"/>
                <a:cs typeface="Helvetica Neue Light"/>
                <a:sym typeface="Helvetica Neue Ligh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Light"/>
                <a:ea typeface="Helvetica Neue Light"/>
                <a:cs typeface="Helvetica Neue Light"/>
                <a:sym typeface="Helvetica Neue Light"/>
              </a:defRPr>
            </a:lvl9pPr>
          </a:lstStyle>
          <a:p>
            <a:endParaRPr/>
          </a:p>
        </p:txBody>
      </p:sp>
      <p:sp>
        <p:nvSpPr>
          <p:cNvPr id="8" name="Google Shape;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Helvetica Neue Light"/>
                <a:ea typeface="Helvetica Neue Light"/>
                <a:cs typeface="Helvetica Neue Light"/>
                <a:sym typeface="Helvetica Neue Light"/>
              </a:defRPr>
            </a:lvl1pPr>
            <a:lvl2pPr marR="0" lvl="1" algn="l" rtl="0">
              <a:spcBef>
                <a:spcPts val="0"/>
              </a:spcBef>
              <a:spcAft>
                <a:spcPts val="0"/>
              </a:spcAft>
              <a:buSzPts val="1400"/>
              <a:buNone/>
              <a:defRPr sz="1800" b="0" i="0" u="none" strike="noStrike" cap="none">
                <a:solidFill>
                  <a:schemeClr val="dk1"/>
                </a:solidFill>
                <a:latin typeface="Helvetica Neue Light"/>
                <a:ea typeface="Helvetica Neue Light"/>
                <a:cs typeface="Helvetica Neue Light"/>
                <a:sym typeface="Helvetica Neue Light"/>
              </a:defRPr>
            </a:lvl2pPr>
            <a:lvl3pPr marR="0" lvl="2" algn="l" rtl="0">
              <a:spcBef>
                <a:spcPts val="0"/>
              </a:spcBef>
              <a:spcAft>
                <a:spcPts val="0"/>
              </a:spcAft>
              <a:buSzPts val="1400"/>
              <a:buNone/>
              <a:defRPr sz="1800" b="0" i="0" u="none" strike="noStrike" cap="none">
                <a:solidFill>
                  <a:schemeClr val="dk1"/>
                </a:solidFill>
                <a:latin typeface="Helvetica Neue Light"/>
                <a:ea typeface="Helvetica Neue Light"/>
                <a:cs typeface="Helvetica Neue Light"/>
                <a:sym typeface="Helvetica Neue Light"/>
              </a:defRPr>
            </a:lvl3pPr>
            <a:lvl4pPr marR="0" lvl="3" algn="l" rtl="0">
              <a:spcBef>
                <a:spcPts val="0"/>
              </a:spcBef>
              <a:spcAft>
                <a:spcPts val="0"/>
              </a:spcAft>
              <a:buSzPts val="1400"/>
              <a:buNone/>
              <a:defRPr sz="1800" b="0" i="0" u="none" strike="noStrike" cap="none">
                <a:solidFill>
                  <a:schemeClr val="dk1"/>
                </a:solidFill>
                <a:latin typeface="Helvetica Neue Light"/>
                <a:ea typeface="Helvetica Neue Light"/>
                <a:cs typeface="Helvetica Neue Light"/>
                <a:sym typeface="Helvetica Neue Light"/>
              </a:defRPr>
            </a:lvl4pPr>
            <a:lvl5pPr marR="0" lvl="4" algn="l" rtl="0">
              <a:spcBef>
                <a:spcPts val="0"/>
              </a:spcBef>
              <a:spcAft>
                <a:spcPts val="0"/>
              </a:spcAft>
              <a:buSzPts val="1400"/>
              <a:buNone/>
              <a:defRPr sz="1800" b="0" i="0" u="none" strike="noStrike" cap="none">
                <a:solidFill>
                  <a:schemeClr val="dk1"/>
                </a:solidFill>
                <a:latin typeface="Helvetica Neue Light"/>
                <a:ea typeface="Helvetica Neue Light"/>
                <a:cs typeface="Helvetica Neue Light"/>
                <a:sym typeface="Helvetica Neue Light"/>
              </a:defRPr>
            </a:lvl5pPr>
            <a:lvl6pPr marR="0" lvl="5" algn="l" rtl="0">
              <a:spcBef>
                <a:spcPts val="0"/>
              </a:spcBef>
              <a:spcAft>
                <a:spcPts val="0"/>
              </a:spcAft>
              <a:buSzPts val="1400"/>
              <a:buNone/>
              <a:defRPr sz="1800" b="0" i="0" u="none" strike="noStrike" cap="none">
                <a:solidFill>
                  <a:schemeClr val="dk1"/>
                </a:solidFill>
                <a:latin typeface="Helvetica Neue Light"/>
                <a:ea typeface="Helvetica Neue Light"/>
                <a:cs typeface="Helvetica Neue Light"/>
                <a:sym typeface="Helvetica Neue Light"/>
              </a:defRPr>
            </a:lvl6pPr>
            <a:lvl7pPr marR="0" lvl="6" algn="l" rtl="0">
              <a:spcBef>
                <a:spcPts val="0"/>
              </a:spcBef>
              <a:spcAft>
                <a:spcPts val="0"/>
              </a:spcAft>
              <a:buSzPts val="1400"/>
              <a:buNone/>
              <a:defRPr sz="1800" b="0" i="0" u="none" strike="noStrike" cap="none">
                <a:solidFill>
                  <a:schemeClr val="dk1"/>
                </a:solidFill>
                <a:latin typeface="Helvetica Neue Light"/>
                <a:ea typeface="Helvetica Neue Light"/>
                <a:cs typeface="Helvetica Neue Light"/>
                <a:sym typeface="Helvetica Neue Light"/>
              </a:defRPr>
            </a:lvl7pPr>
            <a:lvl8pPr marR="0" lvl="7" algn="l" rtl="0">
              <a:spcBef>
                <a:spcPts val="0"/>
              </a:spcBef>
              <a:spcAft>
                <a:spcPts val="0"/>
              </a:spcAft>
              <a:buSzPts val="1400"/>
              <a:buNone/>
              <a:defRPr sz="1800" b="0" i="0" u="none" strike="noStrike" cap="none">
                <a:solidFill>
                  <a:schemeClr val="dk1"/>
                </a:solidFill>
                <a:latin typeface="Helvetica Neue Light"/>
                <a:ea typeface="Helvetica Neue Light"/>
                <a:cs typeface="Helvetica Neue Light"/>
                <a:sym typeface="Helvetica Neue Light"/>
              </a:defRPr>
            </a:lvl8pPr>
            <a:lvl9pPr marR="0" lvl="8" algn="l" rtl="0">
              <a:spcBef>
                <a:spcPts val="0"/>
              </a:spcBef>
              <a:spcAft>
                <a:spcPts val="0"/>
              </a:spcAft>
              <a:buSzPts val="1400"/>
              <a:buNone/>
              <a:defRPr sz="1800" b="0" i="0" u="none" strike="noStrike" cap="none">
                <a:solidFill>
                  <a:schemeClr val="dk1"/>
                </a:solidFill>
                <a:latin typeface="Helvetica Neue Light"/>
                <a:ea typeface="Helvetica Neue Light"/>
                <a:cs typeface="Helvetica Neue Light"/>
                <a:sym typeface="Helvetica Neue Light"/>
              </a:defRPr>
            </a:lvl9pPr>
          </a:lstStyle>
          <a:p>
            <a:endParaRPr/>
          </a:p>
        </p:txBody>
      </p:sp>
      <p:sp>
        <p:nvSpPr>
          <p:cNvPr id="9" name="Google Shape;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Helvetica Neue Light"/>
                <a:ea typeface="Helvetica Neue Light"/>
                <a:cs typeface="Helvetica Neue Light"/>
                <a:sym typeface="Helvetica Neue Light"/>
              </a:defRPr>
            </a:lvl1pPr>
            <a:lvl2pPr marR="0" lvl="1" algn="l" rtl="0">
              <a:spcBef>
                <a:spcPts val="0"/>
              </a:spcBef>
              <a:spcAft>
                <a:spcPts val="0"/>
              </a:spcAft>
              <a:buSzPts val="1400"/>
              <a:buNone/>
              <a:defRPr sz="1800" b="0" i="0" u="none" strike="noStrike" cap="none">
                <a:solidFill>
                  <a:schemeClr val="dk1"/>
                </a:solidFill>
                <a:latin typeface="Helvetica Neue Light"/>
                <a:ea typeface="Helvetica Neue Light"/>
                <a:cs typeface="Helvetica Neue Light"/>
                <a:sym typeface="Helvetica Neue Light"/>
              </a:defRPr>
            </a:lvl2pPr>
            <a:lvl3pPr marR="0" lvl="2" algn="l" rtl="0">
              <a:spcBef>
                <a:spcPts val="0"/>
              </a:spcBef>
              <a:spcAft>
                <a:spcPts val="0"/>
              </a:spcAft>
              <a:buSzPts val="1400"/>
              <a:buNone/>
              <a:defRPr sz="1800" b="0" i="0" u="none" strike="noStrike" cap="none">
                <a:solidFill>
                  <a:schemeClr val="dk1"/>
                </a:solidFill>
                <a:latin typeface="Helvetica Neue Light"/>
                <a:ea typeface="Helvetica Neue Light"/>
                <a:cs typeface="Helvetica Neue Light"/>
                <a:sym typeface="Helvetica Neue Light"/>
              </a:defRPr>
            </a:lvl3pPr>
            <a:lvl4pPr marR="0" lvl="3" algn="l" rtl="0">
              <a:spcBef>
                <a:spcPts val="0"/>
              </a:spcBef>
              <a:spcAft>
                <a:spcPts val="0"/>
              </a:spcAft>
              <a:buSzPts val="1400"/>
              <a:buNone/>
              <a:defRPr sz="1800" b="0" i="0" u="none" strike="noStrike" cap="none">
                <a:solidFill>
                  <a:schemeClr val="dk1"/>
                </a:solidFill>
                <a:latin typeface="Helvetica Neue Light"/>
                <a:ea typeface="Helvetica Neue Light"/>
                <a:cs typeface="Helvetica Neue Light"/>
                <a:sym typeface="Helvetica Neue Light"/>
              </a:defRPr>
            </a:lvl4pPr>
            <a:lvl5pPr marR="0" lvl="4" algn="l" rtl="0">
              <a:spcBef>
                <a:spcPts val="0"/>
              </a:spcBef>
              <a:spcAft>
                <a:spcPts val="0"/>
              </a:spcAft>
              <a:buSzPts val="1400"/>
              <a:buNone/>
              <a:defRPr sz="1800" b="0" i="0" u="none" strike="noStrike" cap="none">
                <a:solidFill>
                  <a:schemeClr val="dk1"/>
                </a:solidFill>
                <a:latin typeface="Helvetica Neue Light"/>
                <a:ea typeface="Helvetica Neue Light"/>
                <a:cs typeface="Helvetica Neue Light"/>
                <a:sym typeface="Helvetica Neue Light"/>
              </a:defRPr>
            </a:lvl5pPr>
            <a:lvl6pPr marR="0" lvl="5" algn="l" rtl="0">
              <a:spcBef>
                <a:spcPts val="0"/>
              </a:spcBef>
              <a:spcAft>
                <a:spcPts val="0"/>
              </a:spcAft>
              <a:buSzPts val="1400"/>
              <a:buNone/>
              <a:defRPr sz="1800" b="0" i="0" u="none" strike="noStrike" cap="none">
                <a:solidFill>
                  <a:schemeClr val="dk1"/>
                </a:solidFill>
                <a:latin typeface="Helvetica Neue Light"/>
                <a:ea typeface="Helvetica Neue Light"/>
                <a:cs typeface="Helvetica Neue Light"/>
                <a:sym typeface="Helvetica Neue Light"/>
              </a:defRPr>
            </a:lvl6pPr>
            <a:lvl7pPr marR="0" lvl="6" algn="l" rtl="0">
              <a:spcBef>
                <a:spcPts val="0"/>
              </a:spcBef>
              <a:spcAft>
                <a:spcPts val="0"/>
              </a:spcAft>
              <a:buSzPts val="1400"/>
              <a:buNone/>
              <a:defRPr sz="1800" b="0" i="0" u="none" strike="noStrike" cap="none">
                <a:solidFill>
                  <a:schemeClr val="dk1"/>
                </a:solidFill>
                <a:latin typeface="Helvetica Neue Light"/>
                <a:ea typeface="Helvetica Neue Light"/>
                <a:cs typeface="Helvetica Neue Light"/>
                <a:sym typeface="Helvetica Neue Light"/>
              </a:defRPr>
            </a:lvl7pPr>
            <a:lvl8pPr marR="0" lvl="7" algn="l" rtl="0">
              <a:spcBef>
                <a:spcPts val="0"/>
              </a:spcBef>
              <a:spcAft>
                <a:spcPts val="0"/>
              </a:spcAft>
              <a:buSzPts val="1400"/>
              <a:buNone/>
              <a:defRPr sz="1800" b="0" i="0" u="none" strike="noStrike" cap="none">
                <a:solidFill>
                  <a:schemeClr val="dk1"/>
                </a:solidFill>
                <a:latin typeface="Helvetica Neue Light"/>
                <a:ea typeface="Helvetica Neue Light"/>
                <a:cs typeface="Helvetica Neue Light"/>
                <a:sym typeface="Helvetica Neue Light"/>
              </a:defRPr>
            </a:lvl8pPr>
            <a:lvl9pPr marR="0" lvl="8" algn="l" rtl="0">
              <a:spcBef>
                <a:spcPts val="0"/>
              </a:spcBef>
              <a:spcAft>
                <a:spcPts val="0"/>
              </a:spcAft>
              <a:buSzPts val="1400"/>
              <a:buNone/>
              <a:defRPr sz="1800" b="0" i="0" u="none" strike="noStrike" cap="none">
                <a:solidFill>
                  <a:schemeClr val="dk1"/>
                </a:solidFill>
                <a:latin typeface="Helvetica Neue Light"/>
                <a:ea typeface="Helvetica Neue Light"/>
                <a:cs typeface="Helvetica Neue Light"/>
                <a:sym typeface="Helvetica Neue Light"/>
              </a:defRPr>
            </a:lvl9pPr>
          </a:lstStyle>
          <a:p>
            <a:endParaRPr/>
          </a:p>
        </p:txBody>
      </p:sp>
      <p:sp>
        <p:nvSpPr>
          <p:cNvPr id="10" name="Google Shape;1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1pPr>
            <a:lvl2pPr marL="0" marR="0" lvl="1"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2pPr>
            <a:lvl3pPr marL="0" marR="0" lvl="2"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3pPr>
            <a:lvl4pPr marL="0" marR="0" lvl="3"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4pPr>
            <a:lvl5pPr marL="0" marR="0" lvl="4"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5pPr>
            <a:lvl6pPr marL="0" marR="0" lvl="5"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6pPr>
            <a:lvl7pPr marL="0" marR="0" lvl="6"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7pPr>
            <a:lvl8pPr marL="0" marR="0" lvl="7"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8pPr>
            <a:lvl9pPr marL="0" marR="0" lvl="8"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31.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21.png"/><Relationship Id="rId7"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2.png"/><Relationship Id="rId10"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7.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8.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5.png"/><Relationship Id="rId5" Type="http://schemas.openxmlformats.org/officeDocument/2006/relationships/image" Target="../media/image33.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image" Target="../media/image15.png"/><Relationship Id="rId1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hart" Target="../charts/chart1.xml"/><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png"/><Relationship Id="rId18" Type="http://schemas.openxmlformats.org/officeDocument/2006/relationships/image" Target="../media/image18.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16.png"/><Relationship Id="rId17" Type="http://schemas.openxmlformats.org/officeDocument/2006/relationships/image" Target="../media/image7.png"/><Relationship Id="rId2" Type="http://schemas.openxmlformats.org/officeDocument/2006/relationships/notesSlide" Target="../notesSlides/notesSlide9.xml"/><Relationship Id="rId16"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12.png"/><Relationship Id="rId5" Type="http://schemas.openxmlformats.org/officeDocument/2006/relationships/image" Target="../media/image33.png"/><Relationship Id="rId15" Type="http://schemas.openxmlformats.org/officeDocument/2006/relationships/image" Target="../media/image5.png"/><Relationship Id="rId10"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15.png"/><Relationship Id="rId1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hyperlink" Target="https://developers.google.com/optimization/scheduling/employee_schedulin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6.png"/><Relationship Id="rId7" Type="http://schemas.openxmlformats.org/officeDocument/2006/relationships/image" Target="../media/image43.png"/><Relationship Id="rId12"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6.png"/><Relationship Id="rId5" Type="http://schemas.openxmlformats.org/officeDocument/2006/relationships/image" Target="../media/image38.png"/><Relationship Id="rId10" Type="http://schemas.openxmlformats.org/officeDocument/2006/relationships/image" Target="../media/image5.png"/><Relationship Id="rId4" Type="http://schemas.openxmlformats.org/officeDocument/2006/relationships/image" Target="../media/image37.png"/><Relationship Id="rId9"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5.png"/><Relationship Id="rId2" Type="http://schemas.openxmlformats.org/officeDocument/2006/relationships/notesSlide" Target="../notesSlides/notesSlide3.xm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3.png"/><Relationship Id="rId10" Type="http://schemas.openxmlformats.org/officeDocument/2006/relationships/image" Target="../media/image15.png"/><Relationship Id="rId19"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jpeg"/></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3.png"/><Relationship Id="rId3" Type="http://schemas.openxmlformats.org/officeDocument/2006/relationships/image" Target="../media/image20.png"/><Relationship Id="rId7" Type="http://schemas.openxmlformats.org/officeDocument/2006/relationships/image" Target="../media/image18.png"/><Relationship Id="rId12" Type="http://schemas.openxmlformats.org/officeDocument/2006/relationships/image" Target="../media/image10.png"/><Relationship Id="rId17" Type="http://schemas.openxmlformats.org/officeDocument/2006/relationships/image" Target="../media/image7.png"/><Relationship Id="rId2" Type="http://schemas.openxmlformats.org/officeDocument/2006/relationships/notesSlide" Target="../notesSlides/notesSlide4.xml"/><Relationship Id="rId16"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9.png"/><Relationship Id="rId5" Type="http://schemas.openxmlformats.org/officeDocument/2006/relationships/image" Target="../media/image22.png"/><Relationship Id="rId1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21.png"/><Relationship Id="rId9" Type="http://schemas.openxmlformats.org/officeDocument/2006/relationships/image" Target="../media/image23.png"/><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5.png"/><Relationship Id="rId18" Type="http://schemas.openxmlformats.org/officeDocument/2006/relationships/image" Target="../media/image13.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4.png"/><Relationship Id="rId17" Type="http://schemas.openxmlformats.org/officeDocument/2006/relationships/image" Target="../media/image10.png"/><Relationship Id="rId2" Type="http://schemas.openxmlformats.org/officeDocument/2006/relationships/notesSlide" Target="../notesSlides/notesSlide5.xml"/><Relationship Id="rId16"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png"/><Relationship Id="rId5" Type="http://schemas.openxmlformats.org/officeDocument/2006/relationships/image" Target="../media/image26.png"/><Relationship Id="rId15" Type="http://schemas.openxmlformats.org/officeDocument/2006/relationships/image" Target="../media/image7.png"/><Relationship Id="rId10" Type="http://schemas.openxmlformats.org/officeDocument/2006/relationships/image" Target="../media/image16.png"/><Relationship Id="rId4" Type="http://schemas.openxmlformats.org/officeDocument/2006/relationships/image" Target="../media/image25.png"/><Relationship Id="rId9" Type="http://schemas.openxmlformats.org/officeDocument/2006/relationships/image" Target="../media/image12.png"/><Relationship Id="rId1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9.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7.png"/><Relationship Id="rId5" Type="http://schemas.openxmlformats.org/officeDocument/2006/relationships/image" Target="../media/image9.png"/><Relationship Id="rId10" Type="http://schemas.openxmlformats.org/officeDocument/2006/relationships/image" Target="../media/image6.png"/><Relationship Id="rId4" Type="http://schemas.openxmlformats.org/officeDocument/2006/relationships/image" Target="../media/image8.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tps.ca/police-reform/artificial-intelligence-procedure-consultation/" TargetMode="External"/><Relationship Id="rId2" Type="http://schemas.openxmlformats.org/officeDocument/2006/relationships/hyperlink" Target="http://www.arcgis.com/index.html" TargetMode="External"/><Relationship Id="rId1" Type="http://schemas.openxmlformats.org/officeDocument/2006/relationships/slideLayout" Target="../slideLayouts/slideLayout2.xml"/><Relationship Id="rId6" Type="http://schemas.openxmlformats.org/officeDocument/2006/relationships/hyperlink" Target="http://www.toronto.ca/legdocs/mmis/2022/au/bgrd/backgroundfile-228234.pdf" TargetMode="External"/><Relationship Id="rId5" Type="http://schemas.openxmlformats.org/officeDocument/2006/relationships/hyperlink" Target="http://www.torontoauditor.ca/report/review-of-toronto-police-service-opportunities-to-support-more-effective-responses-to-calls-for-service/" TargetMode="External"/><Relationship Id="rId4" Type="http://schemas.openxmlformats.org/officeDocument/2006/relationships/hyperlink" Target="http://www.flaticon.com/" TargetMode="Externa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1" y="0"/>
            <a:ext cx="6829063" cy="6858000"/>
          </a:xfrm>
          <a:prstGeom prst="rect">
            <a:avLst/>
          </a:prstGeom>
          <a:solidFill>
            <a:schemeClr val="accent1">
              <a:lumMod val="60000"/>
              <a:lumOff val="40000"/>
            </a:schemeClr>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Helvetica Neue Light"/>
              <a:ea typeface="Helvetica Neue Light"/>
              <a:cs typeface="Helvetica Neue Light"/>
              <a:sym typeface="Helvetica Neue Light"/>
            </a:endParaRPr>
          </a:p>
        </p:txBody>
      </p:sp>
      <p:sp>
        <p:nvSpPr>
          <p:cNvPr id="85" name="Google Shape;85;p1"/>
          <p:cNvSpPr/>
          <p:nvPr/>
        </p:nvSpPr>
        <p:spPr>
          <a:xfrm>
            <a:off x="7499573" y="4434969"/>
            <a:ext cx="4461164" cy="2019734"/>
          </a:xfrm>
          <a:prstGeom prst="roundRect">
            <a:avLst>
              <a:gd name="adj" fmla="val 16667"/>
            </a:avLst>
          </a:prstGeom>
          <a:solidFill>
            <a:schemeClr val="accent1">
              <a:lumMod val="60000"/>
              <a:lumOff val="40000"/>
            </a:schemeClr>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dirty="0">
              <a:solidFill>
                <a:schemeClr val="dk1"/>
              </a:solidFill>
              <a:latin typeface="Helvetica Neue Light"/>
              <a:ea typeface="Helvetica Neue Light"/>
              <a:cs typeface="Helvetica Neue Light"/>
              <a:sym typeface="Helvetica Neue Light"/>
            </a:endParaRPr>
          </a:p>
          <a:p>
            <a:pPr marL="0" marR="0" lvl="0" indent="0" algn="ctr" rtl="0">
              <a:spcBef>
                <a:spcPts val="0"/>
              </a:spcBef>
              <a:spcAft>
                <a:spcPts val="0"/>
              </a:spcAft>
              <a:buNone/>
            </a:pPr>
            <a:endParaRPr lang="en-US" sz="1800" dirty="0">
              <a:solidFill>
                <a:schemeClr val="dk1"/>
              </a:solidFill>
              <a:latin typeface="Helvetica Neue Light"/>
              <a:ea typeface="Helvetica Neue Light"/>
              <a:cs typeface="Helvetica Neue Light"/>
              <a:sym typeface="Helvetica Neue Light"/>
            </a:endParaRPr>
          </a:p>
          <a:p>
            <a:pPr marL="0" marR="0" lvl="0" indent="0" algn="ctr" rtl="0">
              <a:spcBef>
                <a:spcPts val="0"/>
              </a:spcBef>
              <a:spcAft>
                <a:spcPts val="0"/>
              </a:spcAft>
              <a:buNone/>
            </a:pPr>
            <a:endParaRPr lang="en-US" sz="1800" b="0" i="0" u="none" strike="noStrike" cap="none" dirty="0">
              <a:solidFill>
                <a:schemeClr val="dk1"/>
              </a:solidFill>
              <a:latin typeface="Helvetica Neue Light"/>
              <a:ea typeface="Helvetica Neue Light"/>
              <a:cs typeface="Helvetica Neue Light"/>
              <a:sym typeface="Helvetica Neue Light"/>
            </a:endParaRPr>
          </a:p>
          <a:p>
            <a:pPr marL="0" marR="0" lvl="0" indent="0" algn="ctr" rtl="0">
              <a:spcBef>
                <a:spcPts val="0"/>
              </a:spcBef>
              <a:spcAft>
                <a:spcPts val="0"/>
              </a:spcAft>
              <a:buNone/>
            </a:pPr>
            <a:endParaRPr lang="en-US" sz="1800" dirty="0">
              <a:solidFill>
                <a:schemeClr val="dk1"/>
              </a:solidFill>
              <a:latin typeface="Helvetica Neue Light"/>
              <a:ea typeface="Helvetica Neue Light"/>
              <a:cs typeface="Helvetica Neue Light"/>
              <a:sym typeface="Helvetica Neue Light"/>
            </a:endParaRPr>
          </a:p>
          <a:p>
            <a:pPr marL="0" marR="0" lvl="0" indent="0" algn="ctr" rtl="0">
              <a:spcBef>
                <a:spcPts val="0"/>
              </a:spcBef>
              <a:spcAft>
                <a:spcPts val="0"/>
              </a:spcAft>
              <a:buNone/>
            </a:pPr>
            <a:r>
              <a:rPr lang="en-US" sz="1800" b="0" i="0" u="none" strike="noStrike" cap="none" dirty="0">
                <a:solidFill>
                  <a:schemeClr val="dk1"/>
                </a:solidFill>
                <a:latin typeface="Helvetica Neue Light"/>
                <a:ea typeface="Helvetica Neue Light"/>
                <a:cs typeface="Helvetica Neue Light"/>
                <a:sym typeface="Helvetica Neue Light"/>
              </a:rPr>
              <a:t>Prepared By</a:t>
            </a:r>
          </a:p>
          <a:p>
            <a:pPr marL="0" marR="0" lvl="0" indent="0" algn="ctr" rtl="0">
              <a:spcBef>
                <a:spcPts val="0"/>
              </a:spcBef>
              <a:spcAft>
                <a:spcPts val="0"/>
              </a:spcAft>
              <a:buNone/>
            </a:pPr>
            <a:r>
              <a:rPr lang="en-US" sz="1800" dirty="0">
                <a:solidFill>
                  <a:schemeClr val="dk1"/>
                </a:solidFill>
                <a:latin typeface="Helvetica Neue Light"/>
                <a:ea typeface="Helvetica Neue Light"/>
                <a:cs typeface="Helvetica Neue Light"/>
                <a:sym typeface="Helvetica Neue Light"/>
              </a:rPr>
              <a:t>Annuj Kamalesan 217044322</a:t>
            </a:r>
          </a:p>
          <a:p>
            <a:pPr algn="ctr"/>
            <a:r>
              <a:rPr lang="en-US" sz="1800" dirty="0">
                <a:solidFill>
                  <a:schemeClr val="dk1"/>
                </a:solidFill>
                <a:latin typeface="Helvetica Neue Light"/>
                <a:ea typeface="Helvetica Neue Light"/>
                <a:cs typeface="Helvetica Neue Light"/>
                <a:sym typeface="Helvetica Neue Light"/>
              </a:rPr>
              <a:t>Parth Malviya 220895736</a:t>
            </a:r>
          </a:p>
          <a:p>
            <a:pPr algn="ctr"/>
            <a:r>
              <a:rPr lang="en-US" sz="1800" dirty="0">
                <a:solidFill>
                  <a:schemeClr val="dk1"/>
                </a:solidFill>
                <a:latin typeface="Helvetica Neue Light"/>
                <a:ea typeface="Helvetica Neue Light"/>
                <a:cs typeface="Helvetica Neue Light"/>
                <a:sym typeface="Helvetica Neue Light"/>
              </a:rPr>
              <a:t>Pratiksha 220137626</a:t>
            </a:r>
          </a:p>
          <a:p>
            <a:pPr marL="0" marR="0" lvl="0" indent="0" algn="ctr" rtl="0">
              <a:spcBef>
                <a:spcPts val="0"/>
              </a:spcBef>
              <a:spcAft>
                <a:spcPts val="0"/>
              </a:spcAft>
              <a:buNone/>
            </a:pPr>
            <a:r>
              <a:rPr lang="en-US" sz="1800" dirty="0">
                <a:solidFill>
                  <a:schemeClr val="dk1"/>
                </a:solidFill>
                <a:latin typeface="Helvetica Neue Light"/>
                <a:ea typeface="Helvetica Neue Light"/>
                <a:cs typeface="Helvetica Neue Light"/>
                <a:sym typeface="Helvetica Neue Light"/>
              </a:rPr>
              <a:t>Rupali Wadhawan  220189445</a:t>
            </a:r>
          </a:p>
          <a:p>
            <a:pPr algn="ctr"/>
            <a:r>
              <a:rPr lang="en-US" sz="1800" dirty="0">
                <a:solidFill>
                  <a:schemeClr val="dk1"/>
                </a:solidFill>
                <a:latin typeface="Helvetica Neue Light"/>
                <a:ea typeface="Helvetica Neue Light"/>
                <a:cs typeface="Helvetica Neue Light"/>
                <a:sym typeface="Helvetica Neue Light"/>
              </a:rPr>
              <a:t>Sadia  Ashraf </a:t>
            </a:r>
            <a:r>
              <a:rPr lang="en-US" sz="1800" dirty="0" err="1">
                <a:solidFill>
                  <a:schemeClr val="dk1"/>
                </a:solidFill>
                <a:latin typeface="Helvetica Neue Light"/>
                <a:ea typeface="Helvetica Neue Light"/>
                <a:cs typeface="Helvetica Neue Light"/>
                <a:sym typeface="Helvetica Neue Light"/>
              </a:rPr>
              <a:t>Charoo</a:t>
            </a:r>
            <a:r>
              <a:rPr lang="en-US" sz="1800" dirty="0">
                <a:solidFill>
                  <a:schemeClr val="dk1"/>
                </a:solidFill>
                <a:latin typeface="Helvetica Neue Light"/>
                <a:ea typeface="Helvetica Neue Light"/>
                <a:cs typeface="Helvetica Neue Light"/>
                <a:sym typeface="Helvetica Neue Light"/>
              </a:rPr>
              <a:t> 220154704</a:t>
            </a:r>
          </a:p>
          <a:p>
            <a:pPr marL="0" marR="0" lvl="0" indent="0" algn="ctr" rtl="0">
              <a:spcBef>
                <a:spcPts val="0"/>
              </a:spcBef>
              <a:spcAft>
                <a:spcPts val="0"/>
              </a:spcAft>
              <a:buNone/>
            </a:pPr>
            <a:r>
              <a:rPr lang="en-US" sz="1800" dirty="0">
                <a:solidFill>
                  <a:schemeClr val="dk1"/>
                </a:solidFill>
                <a:latin typeface="Helvetica Neue Light"/>
                <a:ea typeface="Helvetica Neue Light"/>
                <a:cs typeface="Helvetica Neue Light"/>
                <a:sym typeface="Helvetica Neue Light"/>
              </a:rPr>
              <a:t>Sreekanth </a:t>
            </a:r>
            <a:r>
              <a:rPr lang="en-US" sz="1800" dirty="0" err="1">
                <a:solidFill>
                  <a:schemeClr val="dk1"/>
                </a:solidFill>
                <a:latin typeface="Helvetica Neue Light"/>
                <a:ea typeface="Helvetica Neue Light"/>
                <a:cs typeface="Helvetica Neue Light"/>
                <a:sym typeface="Helvetica Neue Light"/>
              </a:rPr>
              <a:t>Potlabathini</a:t>
            </a:r>
            <a:r>
              <a:rPr lang="en-US" sz="1800" dirty="0">
                <a:solidFill>
                  <a:schemeClr val="dk1"/>
                </a:solidFill>
                <a:latin typeface="Helvetica Neue Light"/>
                <a:ea typeface="Helvetica Neue Light"/>
                <a:cs typeface="Helvetica Neue Light"/>
                <a:sym typeface="Helvetica Neue Light"/>
              </a:rPr>
              <a:t> 220088993</a:t>
            </a:r>
          </a:p>
          <a:p>
            <a:pPr marL="0" marR="0" lvl="0" indent="0" algn="ctr" rtl="0">
              <a:spcBef>
                <a:spcPts val="0"/>
              </a:spcBef>
              <a:spcAft>
                <a:spcPts val="0"/>
              </a:spcAft>
              <a:buNone/>
            </a:pPr>
            <a:endParaRPr lang="en-US" sz="1800" b="0" i="0" u="none" strike="noStrike" cap="none" dirty="0">
              <a:solidFill>
                <a:schemeClr val="dk1"/>
              </a:solidFill>
              <a:latin typeface="Helvetica Neue Light"/>
              <a:ea typeface="Helvetica Neue Light"/>
              <a:cs typeface="Helvetica Neue Light"/>
              <a:sym typeface="Helvetica Neue Light"/>
            </a:endParaRPr>
          </a:p>
          <a:p>
            <a:pPr marL="0" marR="0" lvl="0" indent="0" algn="ctr" rtl="0">
              <a:spcBef>
                <a:spcPts val="0"/>
              </a:spcBef>
              <a:spcAft>
                <a:spcPts val="0"/>
              </a:spcAft>
              <a:buNone/>
            </a:pPr>
            <a:endParaRPr lang="en-US" sz="1800" dirty="0">
              <a:solidFill>
                <a:schemeClr val="dk1"/>
              </a:solidFill>
              <a:latin typeface="Helvetica Neue Light"/>
              <a:ea typeface="Helvetica Neue Light"/>
              <a:cs typeface="Helvetica Neue Light"/>
              <a:sym typeface="Helvetica Neue Light"/>
            </a:endParaRPr>
          </a:p>
          <a:p>
            <a:pPr marL="0" marR="0" lvl="0" indent="0" algn="ctr" rtl="0">
              <a:spcBef>
                <a:spcPts val="0"/>
              </a:spcBef>
              <a:spcAft>
                <a:spcPts val="0"/>
              </a:spcAft>
              <a:buNone/>
            </a:pPr>
            <a:endParaRPr lang="en-US" sz="1800" b="0" i="0" u="none" strike="noStrike" cap="none" dirty="0">
              <a:solidFill>
                <a:schemeClr val="dk1"/>
              </a:solidFill>
              <a:latin typeface="Helvetica Neue Light"/>
              <a:ea typeface="Helvetica Neue Light"/>
              <a:cs typeface="Helvetica Neue Light"/>
              <a:sym typeface="Helvetica Neue Light"/>
            </a:endParaRPr>
          </a:p>
          <a:p>
            <a:pPr marL="0" marR="0" lvl="0" indent="0" algn="ctr" rtl="0">
              <a:spcBef>
                <a:spcPts val="0"/>
              </a:spcBef>
              <a:spcAft>
                <a:spcPts val="0"/>
              </a:spcAft>
              <a:buNone/>
            </a:pPr>
            <a:endParaRPr lang="en-US" sz="1800" b="0" i="0" u="none" strike="noStrike" cap="none" dirty="0">
              <a:solidFill>
                <a:schemeClr val="dk1"/>
              </a:solidFill>
              <a:latin typeface="Helvetica Neue Light"/>
              <a:ea typeface="Helvetica Neue Light"/>
              <a:cs typeface="Helvetica Neue Light"/>
              <a:sym typeface="Helvetica Neue Light"/>
            </a:endParaRPr>
          </a:p>
        </p:txBody>
      </p:sp>
      <p:sp>
        <p:nvSpPr>
          <p:cNvPr id="86" name="Google Shape;86;p1"/>
          <p:cNvSpPr/>
          <p:nvPr/>
        </p:nvSpPr>
        <p:spPr>
          <a:xfrm>
            <a:off x="7352145" y="1413164"/>
            <a:ext cx="4461164" cy="1948873"/>
          </a:xfrm>
          <a:prstGeom prst="roundRect">
            <a:avLst>
              <a:gd name="adj" fmla="val 16667"/>
            </a:avLst>
          </a:prstGeom>
          <a:solidFill>
            <a:schemeClr val="accent1">
              <a:lumMod val="60000"/>
              <a:lumOff val="40000"/>
            </a:schemeClr>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i="0" u="none" strike="noStrike" cap="none">
                <a:solidFill>
                  <a:schemeClr val="dk1"/>
                </a:solidFill>
                <a:latin typeface="Helvetica Neue Light"/>
                <a:ea typeface="Helvetica Neue Light"/>
                <a:cs typeface="Helvetica Neue Light"/>
                <a:sym typeface="Helvetica Neue Light"/>
              </a:rPr>
              <a:t>x</a:t>
            </a:r>
            <a:endParaRPr/>
          </a:p>
        </p:txBody>
      </p:sp>
      <p:sp>
        <p:nvSpPr>
          <p:cNvPr id="90" name="Google Shape;90;p1"/>
          <p:cNvSpPr/>
          <p:nvPr/>
        </p:nvSpPr>
        <p:spPr>
          <a:xfrm>
            <a:off x="10136652" y="1641941"/>
            <a:ext cx="1181409"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0" u="none" strike="noStrike" cap="none" dirty="0">
                <a:solidFill>
                  <a:schemeClr val="dk1"/>
                </a:solidFill>
                <a:latin typeface="Helvetica Neue Light"/>
                <a:ea typeface="Helvetica Neue Light"/>
                <a:cs typeface="Helvetica Neue Light"/>
                <a:sym typeface="Helvetica Neue Light"/>
              </a:rPr>
              <a:t>🤖</a:t>
            </a:r>
            <a:endParaRPr dirty="0"/>
          </a:p>
        </p:txBody>
      </p:sp>
      <p:sp>
        <p:nvSpPr>
          <p:cNvPr id="91" name="Google Shape;91;p1"/>
          <p:cNvSpPr txBox="1"/>
          <p:nvPr/>
        </p:nvSpPr>
        <p:spPr>
          <a:xfrm>
            <a:off x="9641405" y="2801132"/>
            <a:ext cx="217190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dirty="0">
                <a:solidFill>
                  <a:schemeClr val="lt1"/>
                </a:solidFill>
                <a:latin typeface="Helvetica Neue Light"/>
                <a:ea typeface="Helvetica Neue Light"/>
                <a:cs typeface="Helvetica Neue Light"/>
                <a:sym typeface="Helvetica Neue Light"/>
              </a:rPr>
              <a:t>MMAI Group 11</a:t>
            </a:r>
            <a:endParaRPr dirty="0"/>
          </a:p>
        </p:txBody>
      </p:sp>
      <p:sp>
        <p:nvSpPr>
          <p:cNvPr id="92" name="Google Shape;92;p1"/>
          <p:cNvSpPr txBox="1"/>
          <p:nvPr/>
        </p:nvSpPr>
        <p:spPr>
          <a:xfrm>
            <a:off x="7027521" y="2801132"/>
            <a:ext cx="2938509"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CA" sz="2000" b="0" i="0" u="none" strike="noStrike" cap="none" dirty="0">
                <a:solidFill>
                  <a:schemeClr val="lt1"/>
                </a:solidFill>
                <a:latin typeface="Helvetica Neue Light"/>
                <a:ea typeface="Helvetica Neue Light"/>
                <a:cs typeface="Helvetica Neue Light"/>
                <a:sym typeface="Helvetica Neue Light"/>
              </a:rPr>
              <a:t>Toronto Police</a:t>
            </a:r>
            <a:endParaRPr dirty="0"/>
          </a:p>
        </p:txBody>
      </p:sp>
      <p:sp>
        <p:nvSpPr>
          <p:cNvPr id="5" name="Rounded Rectangle 4">
            <a:extLst>
              <a:ext uri="{FF2B5EF4-FFF2-40B4-BE49-F238E27FC236}">
                <a16:creationId xmlns:a16="http://schemas.microsoft.com/office/drawing/2014/main" id="{F4E94A5B-49EE-7F43-98C3-CF974FBA9B61}"/>
              </a:ext>
            </a:extLst>
          </p:cNvPr>
          <p:cNvSpPr/>
          <p:nvPr/>
        </p:nvSpPr>
        <p:spPr>
          <a:xfrm>
            <a:off x="977881" y="945736"/>
            <a:ext cx="5078730" cy="5078730"/>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Toronto Police Service - Wikipedia">
            <a:extLst>
              <a:ext uri="{FF2B5EF4-FFF2-40B4-BE49-F238E27FC236}">
                <a16:creationId xmlns:a16="http://schemas.microsoft.com/office/drawing/2014/main" id="{CE592D92-17FD-30D0-93A0-C89AA95F0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9586" y="1721257"/>
            <a:ext cx="914378" cy="10416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oronto Police Service - Wikipedia">
            <a:extLst>
              <a:ext uri="{FF2B5EF4-FFF2-40B4-BE49-F238E27FC236}">
                <a16:creationId xmlns:a16="http://schemas.microsoft.com/office/drawing/2014/main" id="{459C2687-03DC-D1D5-B1CA-2053F631D6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392" y="1300660"/>
            <a:ext cx="3618863" cy="41227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8;p6">
            <a:extLst>
              <a:ext uri="{FF2B5EF4-FFF2-40B4-BE49-F238E27FC236}">
                <a16:creationId xmlns:a16="http://schemas.microsoft.com/office/drawing/2014/main" id="{B209A701-80F0-5B47-A00E-FB1DB6A67CF9}"/>
              </a:ext>
            </a:extLst>
          </p:cNvPr>
          <p:cNvSpPr/>
          <p:nvPr/>
        </p:nvSpPr>
        <p:spPr>
          <a:xfrm>
            <a:off x="186173" y="352642"/>
            <a:ext cx="11011011" cy="675874"/>
          </a:xfrm>
          <a:prstGeom prst="parallelogram">
            <a:avLst>
              <a:gd name="adj" fmla="val 25000"/>
            </a:avLst>
          </a:prstGeom>
          <a:solidFill>
            <a:schemeClr val="accent1">
              <a:lumMod val="40000"/>
              <a:lumOff val="60000"/>
            </a:schemeClr>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 name="Google Shape;209;p5">
            <a:extLst>
              <a:ext uri="{FF2B5EF4-FFF2-40B4-BE49-F238E27FC236}">
                <a16:creationId xmlns:a16="http://schemas.microsoft.com/office/drawing/2014/main" id="{D1D7A4BB-357B-7949-A2E9-697EF201A26F}"/>
              </a:ext>
            </a:extLst>
          </p:cNvPr>
          <p:cNvSpPr txBox="1"/>
          <p:nvPr/>
        </p:nvSpPr>
        <p:spPr>
          <a:xfrm>
            <a:off x="486136" y="335666"/>
            <a:ext cx="979420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Helvetica Neue Light"/>
                <a:ea typeface="Helvetica Neue Light"/>
                <a:sym typeface="Helvetica Neue Light"/>
              </a:rPr>
              <a:t>General Stats</a:t>
            </a:r>
            <a:endParaRPr lang="en-US" dirty="0"/>
          </a:p>
        </p:txBody>
      </p:sp>
      <p:sp>
        <p:nvSpPr>
          <p:cNvPr id="2060" name="Rounded Rectangle 69">
            <a:extLst>
              <a:ext uri="{FF2B5EF4-FFF2-40B4-BE49-F238E27FC236}">
                <a16:creationId xmlns:a16="http://schemas.microsoft.com/office/drawing/2014/main" id="{1F19E1D4-DC5F-FF52-FAE8-14EA0EDE03E1}"/>
              </a:ext>
            </a:extLst>
          </p:cNvPr>
          <p:cNvSpPr/>
          <p:nvPr/>
        </p:nvSpPr>
        <p:spPr>
          <a:xfrm>
            <a:off x="681855" y="4546824"/>
            <a:ext cx="4989437" cy="607682"/>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Priority Level 1 and 2 Average Response Times</a:t>
            </a:r>
          </a:p>
        </p:txBody>
      </p:sp>
      <p:sp>
        <p:nvSpPr>
          <p:cNvPr id="2061" name="Rounded Rectangle 69">
            <a:extLst>
              <a:ext uri="{FF2B5EF4-FFF2-40B4-BE49-F238E27FC236}">
                <a16:creationId xmlns:a16="http://schemas.microsoft.com/office/drawing/2014/main" id="{7F1B7EBA-682D-6E07-22C0-1332979CFDD3}"/>
              </a:ext>
            </a:extLst>
          </p:cNvPr>
          <p:cNvSpPr/>
          <p:nvPr/>
        </p:nvSpPr>
        <p:spPr>
          <a:xfrm>
            <a:off x="6164924" y="1698809"/>
            <a:ext cx="4782094" cy="607682"/>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Sum of Death and Injuries per year</a:t>
            </a:r>
          </a:p>
        </p:txBody>
      </p:sp>
      <p:sp>
        <p:nvSpPr>
          <p:cNvPr id="2063" name="Google Shape;445;p11">
            <a:extLst>
              <a:ext uri="{FF2B5EF4-FFF2-40B4-BE49-F238E27FC236}">
                <a16:creationId xmlns:a16="http://schemas.microsoft.com/office/drawing/2014/main" id="{F4C309D7-9C69-8FD2-780E-8DD6B276CA24}"/>
              </a:ext>
            </a:extLst>
          </p:cNvPr>
          <p:cNvSpPr/>
          <p:nvPr/>
        </p:nvSpPr>
        <p:spPr>
          <a:xfrm>
            <a:off x="6205433" y="1753730"/>
            <a:ext cx="497840" cy="49784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cxnSp>
        <p:nvCxnSpPr>
          <p:cNvPr id="2062" name="Google Shape;208;p5">
            <a:extLst>
              <a:ext uri="{FF2B5EF4-FFF2-40B4-BE49-F238E27FC236}">
                <a16:creationId xmlns:a16="http://schemas.microsoft.com/office/drawing/2014/main" id="{8399EAD9-0086-DE5B-5D6B-CBC2F07EEF4A}"/>
              </a:ext>
            </a:extLst>
          </p:cNvPr>
          <p:cNvCxnSpPr>
            <a:cxnSpLocks/>
          </p:cNvCxnSpPr>
          <p:nvPr/>
        </p:nvCxnSpPr>
        <p:spPr>
          <a:xfrm>
            <a:off x="4970495" y="2002650"/>
            <a:ext cx="1468775" cy="0"/>
          </a:xfrm>
          <a:prstGeom prst="straightConnector1">
            <a:avLst/>
          </a:prstGeom>
          <a:noFill/>
          <a:ln w="38100" cap="flat" cmpd="sng">
            <a:solidFill>
              <a:schemeClr val="dk1"/>
            </a:solidFill>
            <a:prstDash val="solid"/>
            <a:miter lim="800000"/>
            <a:headEnd type="oval" w="lg" len="lg"/>
            <a:tailEnd type="oval" w="lg" len="lg"/>
          </a:ln>
        </p:spPr>
      </p:cxnSp>
      <p:sp>
        <p:nvSpPr>
          <p:cNvPr id="2065" name="Google Shape;445;p11">
            <a:extLst>
              <a:ext uri="{FF2B5EF4-FFF2-40B4-BE49-F238E27FC236}">
                <a16:creationId xmlns:a16="http://schemas.microsoft.com/office/drawing/2014/main" id="{5AE065FD-81ED-2BCD-02C3-B0DDAB963AC0}"/>
              </a:ext>
            </a:extLst>
          </p:cNvPr>
          <p:cNvSpPr/>
          <p:nvPr/>
        </p:nvSpPr>
        <p:spPr>
          <a:xfrm rot="10800000" flipH="1">
            <a:off x="5083697" y="4601745"/>
            <a:ext cx="497840" cy="49784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cxnSp>
        <p:nvCxnSpPr>
          <p:cNvPr id="2069" name="Google Shape;208;p5">
            <a:extLst>
              <a:ext uri="{FF2B5EF4-FFF2-40B4-BE49-F238E27FC236}">
                <a16:creationId xmlns:a16="http://schemas.microsoft.com/office/drawing/2014/main" id="{D2F7C1FD-B6A8-58CE-D533-8D7C1A3189B0}"/>
              </a:ext>
            </a:extLst>
          </p:cNvPr>
          <p:cNvCxnSpPr>
            <a:cxnSpLocks/>
          </p:cNvCxnSpPr>
          <p:nvPr/>
        </p:nvCxnSpPr>
        <p:spPr>
          <a:xfrm>
            <a:off x="5317534" y="4850665"/>
            <a:ext cx="1468775" cy="0"/>
          </a:xfrm>
          <a:prstGeom prst="straightConnector1">
            <a:avLst/>
          </a:prstGeom>
          <a:noFill/>
          <a:ln w="38100" cap="flat" cmpd="sng">
            <a:solidFill>
              <a:schemeClr val="dk1"/>
            </a:solidFill>
            <a:prstDash val="solid"/>
            <a:miter lim="800000"/>
            <a:headEnd type="oval" w="lg" len="lg"/>
            <a:tailEnd type="oval" w="lg" len="lg"/>
          </a:ln>
        </p:spPr>
      </p:cxnSp>
      <p:graphicFrame>
        <p:nvGraphicFramePr>
          <p:cNvPr id="4" name="Chart 3">
            <a:extLst>
              <a:ext uri="{FF2B5EF4-FFF2-40B4-BE49-F238E27FC236}">
                <a16:creationId xmlns:a16="http://schemas.microsoft.com/office/drawing/2014/main" id="{C13D786D-6925-D16E-DC09-F1A8F04923B0}"/>
              </a:ext>
            </a:extLst>
          </p:cNvPr>
          <p:cNvGraphicFramePr>
            <a:graphicFrameLocks/>
          </p:cNvGraphicFramePr>
          <p:nvPr>
            <p:extLst>
              <p:ext uri="{D42A27DB-BD31-4B8C-83A1-F6EECF244321}">
                <p14:modId xmlns:p14="http://schemas.microsoft.com/office/powerpoint/2010/main" val="3279432130"/>
              </p:ext>
            </p:extLst>
          </p:nvPr>
        </p:nvGraphicFramePr>
        <p:xfrm>
          <a:off x="796650" y="1287065"/>
          <a:ext cx="4924261" cy="2995753"/>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2">
            <a:extLst>
              <a:ext uri="{FF2B5EF4-FFF2-40B4-BE49-F238E27FC236}">
                <a16:creationId xmlns:a16="http://schemas.microsoft.com/office/drawing/2014/main" id="{77F128D2-1169-555F-9E01-14278639DA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8267" b="43361"/>
          <a:stretch/>
        </p:blipFill>
        <p:spPr bwMode="auto">
          <a:xfrm>
            <a:off x="6573427" y="2422798"/>
            <a:ext cx="4177241" cy="15356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D90A9F7F-6FA4-89A0-F5BA-7538DBACBE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733" r="441" b="43041"/>
          <a:stretch/>
        </p:blipFill>
        <p:spPr bwMode="auto">
          <a:xfrm>
            <a:off x="7489793" y="3928260"/>
            <a:ext cx="2598980" cy="156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605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45" name="Google Shape;444;p11">
            <a:extLst>
              <a:ext uri="{FF2B5EF4-FFF2-40B4-BE49-F238E27FC236}">
                <a16:creationId xmlns:a16="http://schemas.microsoft.com/office/drawing/2014/main" id="{B7062495-C66E-CE46-8E1B-8BAAD27298A1}"/>
              </a:ext>
            </a:extLst>
          </p:cNvPr>
          <p:cNvSpPr/>
          <p:nvPr/>
        </p:nvSpPr>
        <p:spPr>
          <a:xfrm>
            <a:off x="9785718" y="4287216"/>
            <a:ext cx="1875504" cy="1223040"/>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tx1"/>
                </a:solidFill>
                <a:latin typeface="Helvetica Neue Light"/>
                <a:ea typeface="Helvetica Neue Light"/>
                <a:cs typeface="Helvetica Neue Light"/>
                <a:sym typeface="Helvetica Neue Light"/>
              </a:rPr>
              <a:t>Quality of Life Changes/Continuous Support to help the external environment integration</a:t>
            </a:r>
            <a:endParaRPr dirty="0">
              <a:solidFill>
                <a:schemeClr val="tx1"/>
              </a:solidFill>
              <a:latin typeface="Helvetica Neue Light"/>
              <a:ea typeface="Helvetica Neue Light"/>
              <a:cs typeface="Helvetica Neue Light"/>
              <a:sym typeface="Helvetica Neue Light"/>
            </a:endParaRPr>
          </a:p>
        </p:txBody>
      </p:sp>
      <p:sp>
        <p:nvSpPr>
          <p:cNvPr id="46" name="Google Shape;444;p11">
            <a:extLst>
              <a:ext uri="{FF2B5EF4-FFF2-40B4-BE49-F238E27FC236}">
                <a16:creationId xmlns:a16="http://schemas.microsoft.com/office/drawing/2014/main" id="{C9F21601-03C2-9020-9932-80757DCAFE15}"/>
              </a:ext>
            </a:extLst>
          </p:cNvPr>
          <p:cNvSpPr/>
          <p:nvPr/>
        </p:nvSpPr>
        <p:spPr>
          <a:xfrm>
            <a:off x="9812916" y="2637010"/>
            <a:ext cx="1875504" cy="1223040"/>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tx1"/>
                </a:solidFill>
                <a:latin typeface="Helvetica Neue Light"/>
                <a:ea typeface="Helvetica Neue Light"/>
                <a:cs typeface="Helvetica Neue Light"/>
                <a:sym typeface="Helvetica Neue Light"/>
              </a:rPr>
              <a:t>Create Insights for Divisional Performance (Best Practices/Increased Support)</a:t>
            </a:r>
            <a:endParaRPr dirty="0">
              <a:solidFill>
                <a:schemeClr val="tx1"/>
              </a:solidFill>
              <a:latin typeface="Helvetica Neue Light"/>
              <a:ea typeface="Helvetica Neue Light"/>
              <a:cs typeface="Helvetica Neue Light"/>
              <a:sym typeface="Helvetica Neue Light"/>
            </a:endParaRPr>
          </a:p>
        </p:txBody>
      </p:sp>
      <p:sp>
        <p:nvSpPr>
          <p:cNvPr id="47" name="Google Shape;444;p11">
            <a:extLst>
              <a:ext uri="{FF2B5EF4-FFF2-40B4-BE49-F238E27FC236}">
                <a16:creationId xmlns:a16="http://schemas.microsoft.com/office/drawing/2014/main" id="{E1EBE6E0-0494-9B72-23DA-B39956CAAA61}"/>
              </a:ext>
            </a:extLst>
          </p:cNvPr>
          <p:cNvSpPr/>
          <p:nvPr/>
        </p:nvSpPr>
        <p:spPr>
          <a:xfrm>
            <a:off x="9816155" y="1257347"/>
            <a:ext cx="1875504" cy="1223040"/>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tx1"/>
                </a:solidFill>
                <a:latin typeface="Helvetica Neue Light"/>
                <a:ea typeface="Helvetica Neue Light"/>
                <a:cs typeface="Helvetica Neue Light"/>
                <a:sym typeface="Helvetica Neue Light"/>
              </a:rPr>
              <a:t>Recommend Optimized Patrol Schedules to ensure minimal response time</a:t>
            </a:r>
            <a:endParaRPr dirty="0">
              <a:solidFill>
                <a:schemeClr val="tx1"/>
              </a:solidFill>
              <a:latin typeface="Helvetica Neue Light"/>
              <a:ea typeface="Helvetica Neue Light"/>
              <a:cs typeface="Helvetica Neue Light"/>
              <a:sym typeface="Helvetica Neue Light"/>
            </a:endParaRPr>
          </a:p>
        </p:txBody>
      </p:sp>
      <p:sp>
        <p:nvSpPr>
          <p:cNvPr id="386" name="Google Shape;386;p10"/>
          <p:cNvSpPr/>
          <p:nvPr/>
        </p:nvSpPr>
        <p:spPr>
          <a:xfrm>
            <a:off x="186173" y="352642"/>
            <a:ext cx="11011011" cy="675874"/>
          </a:xfrm>
          <a:prstGeom prst="parallelogram">
            <a:avLst>
              <a:gd name="adj" fmla="val 25000"/>
            </a:avLst>
          </a:prstGeom>
          <a:solidFill>
            <a:schemeClr val="accent1">
              <a:lumMod val="40000"/>
              <a:lumOff val="60000"/>
            </a:schemeClr>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7" name="Google Shape;407;p10"/>
          <p:cNvSpPr txBox="1"/>
          <p:nvPr/>
        </p:nvSpPr>
        <p:spPr>
          <a:xfrm>
            <a:off x="486137" y="335666"/>
            <a:ext cx="464144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Helvetica Neue Light"/>
                <a:ea typeface="Helvetica Neue Light"/>
                <a:cs typeface="Helvetica Neue Light"/>
                <a:sym typeface="Helvetica Neue Light"/>
              </a:rPr>
              <a:t>Solution- Old</a:t>
            </a:r>
            <a:endParaRPr dirty="0"/>
          </a:p>
        </p:txBody>
      </p:sp>
      <p:grpSp>
        <p:nvGrpSpPr>
          <p:cNvPr id="39" name="Group 38">
            <a:extLst>
              <a:ext uri="{FF2B5EF4-FFF2-40B4-BE49-F238E27FC236}">
                <a16:creationId xmlns:a16="http://schemas.microsoft.com/office/drawing/2014/main" id="{15ACE025-72FD-EDDC-181B-8E0131962C7D}"/>
              </a:ext>
            </a:extLst>
          </p:cNvPr>
          <p:cNvGrpSpPr/>
          <p:nvPr/>
        </p:nvGrpSpPr>
        <p:grpSpPr>
          <a:xfrm>
            <a:off x="186173" y="1165848"/>
            <a:ext cx="6016441" cy="991402"/>
            <a:chOff x="302085" y="1316067"/>
            <a:chExt cx="6016441" cy="991402"/>
          </a:xfrm>
        </p:grpSpPr>
        <p:grpSp>
          <p:nvGrpSpPr>
            <p:cNvPr id="392" name="Google Shape;392;p10"/>
            <p:cNvGrpSpPr/>
            <p:nvPr/>
          </p:nvGrpSpPr>
          <p:grpSpPr>
            <a:xfrm rot="16200000" flipH="1">
              <a:off x="2814605" y="-1196453"/>
              <a:ext cx="991402" cy="6016441"/>
              <a:chOff x="4825797" y="2522058"/>
              <a:chExt cx="1458033" cy="9260928"/>
            </a:xfrm>
          </p:grpSpPr>
          <p:sp>
            <p:nvSpPr>
              <p:cNvPr id="393" name="Google Shape;393;p10"/>
              <p:cNvSpPr/>
              <p:nvPr/>
            </p:nvSpPr>
            <p:spPr>
              <a:xfrm rot="-5400000">
                <a:off x="4856839" y="2491016"/>
                <a:ext cx="1395950" cy="1458033"/>
              </a:xfrm>
              <a:prstGeom prst="flowChartDelay">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nvGrpSpPr>
              <p:cNvPr id="394" name="Google Shape;394;p10"/>
              <p:cNvGrpSpPr/>
              <p:nvPr/>
            </p:nvGrpSpPr>
            <p:grpSpPr>
              <a:xfrm>
                <a:off x="4825799" y="2597456"/>
                <a:ext cx="1458029" cy="9185530"/>
                <a:chOff x="4939303" y="2355273"/>
                <a:chExt cx="1544375" cy="9787543"/>
              </a:xfrm>
            </p:grpSpPr>
            <p:sp>
              <p:nvSpPr>
                <p:cNvPr id="395" name="Google Shape;395;p10"/>
                <p:cNvSpPr/>
                <p:nvPr/>
              </p:nvSpPr>
              <p:spPr>
                <a:xfrm>
                  <a:off x="4939303" y="3060074"/>
                  <a:ext cx="1544375" cy="9082742"/>
                </a:xfrm>
                <a:prstGeom prst="rect">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Helvetica Neue Light"/>
                    <a:ea typeface="Helvetica Neue Light"/>
                    <a:cs typeface="Helvetica Neue Light"/>
                    <a:sym typeface="Helvetica Neue Light"/>
                  </a:endParaRPr>
                </a:p>
              </p:txBody>
            </p:sp>
            <p:sp>
              <p:nvSpPr>
                <p:cNvPr id="396" name="Google Shape;396;p10"/>
                <p:cNvSpPr/>
                <p:nvPr/>
              </p:nvSpPr>
              <p:spPr>
                <a:xfrm>
                  <a:off x="5002031" y="2355273"/>
                  <a:ext cx="1409596" cy="140959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sp>
          <p:nvSpPr>
            <p:cNvPr id="32" name="Google Shape;90;p1">
              <a:extLst>
                <a:ext uri="{FF2B5EF4-FFF2-40B4-BE49-F238E27FC236}">
                  <a16:creationId xmlns:a16="http://schemas.microsoft.com/office/drawing/2014/main" id="{3327976D-6C8F-BEA5-9104-678A7BE0E16F}"/>
                </a:ext>
              </a:extLst>
            </p:cNvPr>
            <p:cNvSpPr/>
            <p:nvPr/>
          </p:nvSpPr>
          <p:spPr>
            <a:xfrm>
              <a:off x="328929" y="1399168"/>
              <a:ext cx="903708"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0" i="0" u="none" strike="noStrike" cap="none" dirty="0">
                  <a:solidFill>
                    <a:schemeClr val="dk1"/>
                  </a:solidFill>
                  <a:latin typeface="Helvetica Neue Light"/>
                  <a:ea typeface="Helvetica Neue Light"/>
                  <a:cs typeface="Helvetica Neue Light"/>
                  <a:sym typeface="Helvetica Neue Light"/>
                </a:rPr>
                <a:t>🤖</a:t>
              </a:r>
              <a:endParaRPr sz="1000" dirty="0"/>
            </a:p>
          </p:txBody>
        </p:sp>
      </p:grpSp>
      <p:sp>
        <p:nvSpPr>
          <p:cNvPr id="2" name="Google Shape;403;p10">
            <a:extLst>
              <a:ext uri="{FF2B5EF4-FFF2-40B4-BE49-F238E27FC236}">
                <a16:creationId xmlns:a16="http://schemas.microsoft.com/office/drawing/2014/main" id="{B1D5FFA8-FAB7-F9F9-6916-71526D0334F2}"/>
              </a:ext>
            </a:extLst>
          </p:cNvPr>
          <p:cNvSpPr/>
          <p:nvPr/>
        </p:nvSpPr>
        <p:spPr>
          <a:xfrm rot="10800000">
            <a:off x="6537924" y="1206116"/>
            <a:ext cx="150929" cy="4700608"/>
          </a:xfrm>
          <a:prstGeom prst="roundRect">
            <a:avLst>
              <a:gd name="adj" fmla="val 50000"/>
            </a:avLst>
          </a:prstGeom>
          <a:gradFill>
            <a:gsLst>
              <a:gs pos="0">
                <a:schemeClr val="accent1"/>
              </a:gs>
              <a:gs pos="25000">
                <a:srgbClr val="FAADAE"/>
              </a:gs>
              <a:gs pos="50000">
                <a:srgbClr val="FFE9B9"/>
              </a:gs>
              <a:gs pos="75000">
                <a:srgbClr val="E7F2E0"/>
              </a:gs>
              <a:gs pos="100000">
                <a:schemeClr val="accent4"/>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Helvetica Neue Light"/>
              <a:ea typeface="Helvetica Neue Light"/>
              <a:cs typeface="Helvetica Neue Light"/>
              <a:sym typeface="Helvetica Neue Light"/>
            </a:endParaRPr>
          </a:p>
        </p:txBody>
      </p:sp>
      <p:grpSp>
        <p:nvGrpSpPr>
          <p:cNvPr id="34" name="Group 33">
            <a:extLst>
              <a:ext uri="{FF2B5EF4-FFF2-40B4-BE49-F238E27FC236}">
                <a16:creationId xmlns:a16="http://schemas.microsoft.com/office/drawing/2014/main" id="{589D7F40-2193-130A-CA70-348B40547C89}"/>
              </a:ext>
            </a:extLst>
          </p:cNvPr>
          <p:cNvGrpSpPr/>
          <p:nvPr/>
        </p:nvGrpSpPr>
        <p:grpSpPr>
          <a:xfrm>
            <a:off x="6356125" y="1268703"/>
            <a:ext cx="3052215" cy="1200329"/>
            <a:chOff x="6608446" y="1345667"/>
            <a:chExt cx="3052215" cy="1200329"/>
          </a:xfrm>
        </p:grpSpPr>
        <p:sp>
          <p:nvSpPr>
            <p:cNvPr id="30" name="TextBox 29">
              <a:extLst>
                <a:ext uri="{FF2B5EF4-FFF2-40B4-BE49-F238E27FC236}">
                  <a16:creationId xmlns:a16="http://schemas.microsoft.com/office/drawing/2014/main" id="{0962C33E-DD9E-C5D4-F711-2931103143CD}"/>
                </a:ext>
              </a:extLst>
            </p:cNvPr>
            <p:cNvSpPr txBox="1"/>
            <p:nvPr/>
          </p:nvSpPr>
          <p:spPr>
            <a:xfrm>
              <a:off x="7255623" y="1345667"/>
              <a:ext cx="2405038" cy="1200329"/>
            </a:xfrm>
            <a:prstGeom prst="rect">
              <a:avLst/>
            </a:prstGeom>
            <a:noFill/>
            <a:ln w="28575">
              <a:solidFill>
                <a:schemeClr val="accent4"/>
              </a:solidFill>
            </a:ln>
          </p:spPr>
          <p:txBody>
            <a:bodyPr wrap="square" rtlCol="0">
              <a:spAutoFit/>
            </a:bodyPr>
            <a:lstStyle/>
            <a:p>
              <a:pPr rtl="0">
                <a:spcBef>
                  <a:spcPts val="1200"/>
                </a:spcBef>
                <a:spcAft>
                  <a:spcPts val="1200"/>
                </a:spcAft>
              </a:pPr>
              <a:r>
                <a:rPr lang="en-US" sz="1200" b="0" i="0" u="none" strike="noStrike" dirty="0">
                  <a:solidFill>
                    <a:srgbClr val="000000"/>
                  </a:solidFill>
                  <a:effectLst/>
                  <a:latin typeface="Arial" panose="020B0604020202020204" pitchFamily="34" charset="0"/>
                </a:rPr>
                <a:t>Utilizing AI algorithms to create a predictive model that takes in data in real-time</a:t>
              </a:r>
              <a:r>
                <a:rPr lang="en-US" sz="1200" b="0" i="1" u="none" strike="noStrike" dirty="0">
                  <a:solidFill>
                    <a:srgbClr val="000000"/>
                  </a:solidFill>
                  <a:effectLst/>
                  <a:latin typeface="Arial" panose="020B0604020202020204" pitchFamily="34" charset="0"/>
                </a:rPr>
                <a:t>, </a:t>
              </a:r>
              <a:r>
                <a:rPr lang="en-US" sz="1200" b="0" i="1" u="sng" strike="noStrike" dirty="0">
                  <a:solidFill>
                    <a:srgbClr val="000000"/>
                  </a:solidFill>
                  <a:effectLst/>
                  <a:uFill>
                    <a:solidFill>
                      <a:schemeClr val="accent5">
                        <a:lumMod val="75000"/>
                      </a:schemeClr>
                    </a:solidFill>
                  </a:uFill>
                  <a:latin typeface="Arial" panose="020B0604020202020204" pitchFamily="34" charset="0"/>
                </a:rPr>
                <a:t>we can accurately identify high-risk areas through an ArcGIS heatmap</a:t>
              </a:r>
              <a:r>
                <a:rPr lang="en-US" sz="1200" b="0" i="1" u="none" strike="noStrike" dirty="0">
                  <a:solidFill>
                    <a:srgbClr val="000000"/>
                  </a:solidFill>
                  <a:effectLst/>
                  <a:latin typeface="Arial" panose="020B0604020202020204" pitchFamily="34" charset="0"/>
                </a:rPr>
                <a:t>. </a:t>
              </a:r>
              <a:endParaRPr lang="en-CA" sz="1000" i="1" dirty="0"/>
            </a:p>
          </p:txBody>
        </p:sp>
        <p:sp>
          <p:nvSpPr>
            <p:cNvPr id="3" name="Google Shape;297;p7">
              <a:extLst>
                <a:ext uri="{FF2B5EF4-FFF2-40B4-BE49-F238E27FC236}">
                  <a16:creationId xmlns:a16="http://schemas.microsoft.com/office/drawing/2014/main" id="{76576564-4502-C2A8-0945-AF5947A308AE}"/>
                </a:ext>
              </a:extLst>
            </p:cNvPr>
            <p:cNvSpPr/>
            <p:nvPr/>
          </p:nvSpPr>
          <p:spPr>
            <a:xfrm>
              <a:off x="6608446" y="1608249"/>
              <a:ext cx="502914" cy="490498"/>
            </a:xfrm>
            <a:prstGeom prst="ellipse">
              <a:avLst/>
            </a:prstGeom>
            <a:solidFill>
              <a:schemeClr val="bg1"/>
            </a:solidFill>
            <a:ln w="38100" cap="flat" cmpd="sng">
              <a:solidFill>
                <a:schemeClr val="accent4"/>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i="0" u="none" strike="noStrike" dirty="0">
                  <a:solidFill>
                    <a:srgbClr val="000000"/>
                  </a:solidFill>
                  <a:latin typeface="Helvetica Neue Light"/>
                  <a:ea typeface="Helvetica Neue Light"/>
                  <a:cs typeface="Helvetica Neue Light"/>
                  <a:sym typeface="Helvetica Neue Light"/>
                </a:rPr>
                <a:t>1</a:t>
              </a:r>
              <a:endParaRPr sz="2800" i="0" u="none" strike="noStrike" dirty="0">
                <a:solidFill>
                  <a:srgbClr val="000000"/>
                </a:solidFill>
                <a:latin typeface="Helvetica Neue Light"/>
                <a:ea typeface="Helvetica Neue Light"/>
                <a:cs typeface="Helvetica Neue Light"/>
                <a:sym typeface="Helvetica Neue Light"/>
              </a:endParaRPr>
            </a:p>
          </p:txBody>
        </p:sp>
      </p:grpSp>
      <p:pic>
        <p:nvPicPr>
          <p:cNvPr id="25" name="WhatsApp Video 2023-06-02 at 19.16.01">
            <a:hlinkClick r:id="" action="ppaction://media"/>
            <a:extLst>
              <a:ext uri="{FF2B5EF4-FFF2-40B4-BE49-F238E27FC236}">
                <a16:creationId xmlns:a16="http://schemas.microsoft.com/office/drawing/2014/main" id="{0C532D4D-7823-94E8-2B10-FB006BE700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4415" y="2299071"/>
            <a:ext cx="5891948" cy="3427898"/>
          </a:xfrm>
          <a:prstGeom prst="rect">
            <a:avLst/>
          </a:prstGeom>
        </p:spPr>
      </p:pic>
      <p:grpSp>
        <p:nvGrpSpPr>
          <p:cNvPr id="35" name="Group 34">
            <a:extLst>
              <a:ext uri="{FF2B5EF4-FFF2-40B4-BE49-F238E27FC236}">
                <a16:creationId xmlns:a16="http://schemas.microsoft.com/office/drawing/2014/main" id="{79406778-8C17-9B42-FA05-11C628377F46}"/>
              </a:ext>
            </a:extLst>
          </p:cNvPr>
          <p:cNvGrpSpPr/>
          <p:nvPr/>
        </p:nvGrpSpPr>
        <p:grpSpPr>
          <a:xfrm>
            <a:off x="6356125" y="2833032"/>
            <a:ext cx="3033403" cy="830997"/>
            <a:chOff x="6602640" y="2818499"/>
            <a:chExt cx="3033403" cy="830997"/>
          </a:xfrm>
        </p:grpSpPr>
        <p:sp>
          <p:nvSpPr>
            <p:cNvPr id="28" name="TextBox 27">
              <a:extLst>
                <a:ext uri="{FF2B5EF4-FFF2-40B4-BE49-F238E27FC236}">
                  <a16:creationId xmlns:a16="http://schemas.microsoft.com/office/drawing/2014/main" id="{1BEE76B6-4EC2-1595-4A03-8BFE103F7172}"/>
                </a:ext>
              </a:extLst>
            </p:cNvPr>
            <p:cNvSpPr txBox="1"/>
            <p:nvPr/>
          </p:nvSpPr>
          <p:spPr>
            <a:xfrm>
              <a:off x="7256934" y="2818499"/>
              <a:ext cx="2379109" cy="830997"/>
            </a:xfrm>
            <a:prstGeom prst="rect">
              <a:avLst/>
            </a:prstGeom>
            <a:noFill/>
            <a:ln w="28575">
              <a:solidFill>
                <a:schemeClr val="accent2"/>
              </a:solidFill>
            </a:ln>
          </p:spPr>
          <p:txBody>
            <a:bodyPr wrap="square" rtlCol="0">
              <a:spAutoFit/>
            </a:bodyPr>
            <a:lstStyle/>
            <a:p>
              <a:pPr rtl="0">
                <a:spcBef>
                  <a:spcPts val="1200"/>
                </a:spcBef>
                <a:spcAft>
                  <a:spcPts val="1200"/>
                </a:spcAft>
              </a:pPr>
              <a:r>
                <a:rPr lang="en-US" sz="1200" b="0" i="0" u="none" strike="noStrike" dirty="0">
                  <a:solidFill>
                    <a:srgbClr val="000000"/>
                  </a:solidFill>
                  <a:effectLst/>
                  <a:latin typeface="Arial" panose="020B0604020202020204" pitchFamily="34" charset="0"/>
                </a:rPr>
                <a:t>Analyze the data </a:t>
              </a:r>
              <a:r>
                <a:rPr lang="en-US" sz="1200" b="0" i="1" u="none" strike="noStrike" dirty="0">
                  <a:solidFill>
                    <a:srgbClr val="000000"/>
                  </a:solidFill>
                  <a:effectLst/>
                  <a:latin typeface="Arial" panose="020B0604020202020204" pitchFamily="34" charset="0"/>
                </a:rPr>
                <a:t>to </a:t>
              </a:r>
              <a:r>
                <a:rPr lang="en-US" sz="1200" b="0" i="1" u="sng" strike="noStrike" dirty="0">
                  <a:solidFill>
                    <a:srgbClr val="000000"/>
                  </a:solidFill>
                  <a:effectLst/>
                  <a:uFill>
                    <a:solidFill>
                      <a:schemeClr val="accent2"/>
                    </a:solidFill>
                  </a:uFill>
                  <a:latin typeface="Arial" panose="020B0604020202020204" pitchFamily="34" charset="0"/>
                </a:rPr>
                <a:t>create new response time guidelines </a:t>
              </a:r>
              <a:r>
                <a:rPr lang="en-US" sz="1200" b="0" i="0" u="none" strike="noStrike" dirty="0">
                  <a:solidFill>
                    <a:srgbClr val="000000"/>
                  </a:solidFill>
                  <a:effectLst/>
                  <a:latin typeface="Arial" panose="020B0604020202020204" pitchFamily="34" charset="0"/>
                </a:rPr>
                <a:t>for shooting incidents based on the historical data</a:t>
              </a:r>
              <a:endParaRPr lang="en-CA" dirty="0"/>
            </a:p>
          </p:txBody>
        </p:sp>
        <p:sp>
          <p:nvSpPr>
            <p:cNvPr id="31" name="Google Shape;297;p7">
              <a:extLst>
                <a:ext uri="{FF2B5EF4-FFF2-40B4-BE49-F238E27FC236}">
                  <a16:creationId xmlns:a16="http://schemas.microsoft.com/office/drawing/2014/main" id="{19145378-BD24-3335-DB52-D8ADE7775534}"/>
                </a:ext>
              </a:extLst>
            </p:cNvPr>
            <p:cNvSpPr/>
            <p:nvPr/>
          </p:nvSpPr>
          <p:spPr>
            <a:xfrm>
              <a:off x="6602640" y="2988748"/>
              <a:ext cx="502914" cy="490498"/>
            </a:xfrm>
            <a:prstGeom prst="ellipse">
              <a:avLst/>
            </a:prstGeom>
            <a:solidFill>
              <a:schemeClr val="bg1"/>
            </a:solidFill>
            <a:ln w="38100" cap="flat" cmpd="sng">
              <a:solidFill>
                <a:schemeClr val="accent2"/>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dirty="0">
                  <a:latin typeface="Helvetica Neue Light"/>
                  <a:ea typeface="Helvetica Neue Light"/>
                  <a:cs typeface="Helvetica Neue Light"/>
                  <a:sym typeface="Helvetica Neue Light"/>
                </a:rPr>
                <a:t>2</a:t>
              </a:r>
              <a:endParaRPr sz="2800" i="0" u="none" strike="noStrike" dirty="0">
                <a:solidFill>
                  <a:srgbClr val="000000"/>
                </a:solidFill>
                <a:latin typeface="Helvetica Neue Light"/>
                <a:ea typeface="Helvetica Neue Light"/>
                <a:cs typeface="Helvetica Neue Light"/>
                <a:sym typeface="Helvetica Neue Light"/>
              </a:endParaRPr>
            </a:p>
          </p:txBody>
        </p:sp>
      </p:grpSp>
      <p:grpSp>
        <p:nvGrpSpPr>
          <p:cNvPr id="36" name="Group 35">
            <a:extLst>
              <a:ext uri="{FF2B5EF4-FFF2-40B4-BE49-F238E27FC236}">
                <a16:creationId xmlns:a16="http://schemas.microsoft.com/office/drawing/2014/main" id="{0D1A20D8-AA21-323B-6EB5-586EA0B9514C}"/>
              </a:ext>
            </a:extLst>
          </p:cNvPr>
          <p:cNvGrpSpPr/>
          <p:nvPr/>
        </p:nvGrpSpPr>
        <p:grpSpPr>
          <a:xfrm>
            <a:off x="6356125" y="4036962"/>
            <a:ext cx="3052215" cy="1723549"/>
            <a:chOff x="6602640" y="4613246"/>
            <a:chExt cx="3052215" cy="1723549"/>
          </a:xfrm>
        </p:grpSpPr>
        <p:sp>
          <p:nvSpPr>
            <p:cNvPr id="26" name="TextBox 25">
              <a:extLst>
                <a:ext uri="{FF2B5EF4-FFF2-40B4-BE49-F238E27FC236}">
                  <a16:creationId xmlns:a16="http://schemas.microsoft.com/office/drawing/2014/main" id="{0A09853F-37D3-6671-288A-B1F0711AFED8}"/>
                </a:ext>
              </a:extLst>
            </p:cNvPr>
            <p:cNvSpPr txBox="1"/>
            <p:nvPr/>
          </p:nvSpPr>
          <p:spPr>
            <a:xfrm>
              <a:off x="7275746" y="4613246"/>
              <a:ext cx="2379109" cy="1723549"/>
            </a:xfrm>
            <a:prstGeom prst="rect">
              <a:avLst/>
            </a:prstGeom>
            <a:noFill/>
            <a:ln w="28575">
              <a:solidFill>
                <a:schemeClr val="accent1"/>
              </a:solidFill>
            </a:ln>
          </p:spPr>
          <p:txBody>
            <a:bodyPr wrap="square" rtlCol="0">
              <a:spAutoFit/>
            </a:bodyPr>
            <a:lstStyle/>
            <a:p>
              <a:pPr rtl="0">
                <a:spcBef>
                  <a:spcPts val="1200"/>
                </a:spcBef>
              </a:pPr>
              <a:r>
                <a:rPr lang="en-US" sz="1200" b="0" i="0" u="none" strike="noStrike" dirty="0">
                  <a:solidFill>
                    <a:srgbClr val="000000"/>
                  </a:solidFill>
                  <a:effectLst/>
                  <a:latin typeface="Arial" panose="020B0604020202020204" pitchFamily="34" charset="0"/>
                </a:rPr>
                <a:t>Integrate with TPS Time Resource Management System(TRMS), at-scene compliance, internal reporting tools, and live reporting tools</a:t>
              </a:r>
            </a:p>
            <a:p>
              <a:pPr rtl="0">
                <a:spcBef>
                  <a:spcPts val="1200"/>
                </a:spcBef>
                <a:spcAft>
                  <a:spcPts val="1200"/>
                </a:spcAft>
              </a:pPr>
              <a:r>
                <a:rPr lang="en-CA" sz="1200" dirty="0"/>
                <a:t>Provide Training documents and support to TPS Management and PRU constables</a:t>
              </a:r>
            </a:p>
          </p:txBody>
        </p:sp>
        <p:sp>
          <p:nvSpPr>
            <p:cNvPr id="33" name="Google Shape;297;p7">
              <a:extLst>
                <a:ext uri="{FF2B5EF4-FFF2-40B4-BE49-F238E27FC236}">
                  <a16:creationId xmlns:a16="http://schemas.microsoft.com/office/drawing/2014/main" id="{1587567C-2026-62ED-3EF9-CAF496281E42}"/>
                </a:ext>
              </a:extLst>
            </p:cNvPr>
            <p:cNvSpPr/>
            <p:nvPr/>
          </p:nvSpPr>
          <p:spPr>
            <a:xfrm>
              <a:off x="6602640" y="5229771"/>
              <a:ext cx="502914" cy="490498"/>
            </a:xfrm>
            <a:prstGeom prst="ellipse">
              <a:avLst/>
            </a:prstGeom>
            <a:solidFill>
              <a:schemeClr val="bg1"/>
            </a:solidFill>
            <a:ln w="38100" cap="flat" cmpd="sng">
              <a:solidFill>
                <a:schemeClr val="accent1"/>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dirty="0">
                  <a:latin typeface="Helvetica Neue Light"/>
                  <a:ea typeface="Helvetica Neue Light"/>
                  <a:cs typeface="Helvetica Neue Light"/>
                  <a:sym typeface="Helvetica Neue Light"/>
                </a:rPr>
                <a:t>3</a:t>
              </a:r>
              <a:endParaRPr sz="2800" i="0" u="none" strike="noStrike" dirty="0">
                <a:solidFill>
                  <a:srgbClr val="000000"/>
                </a:solidFill>
                <a:latin typeface="Helvetica Neue Light"/>
                <a:ea typeface="Helvetica Neue Light"/>
                <a:cs typeface="Helvetica Neue Light"/>
                <a:sym typeface="Helvetica Neue Light"/>
              </a:endParaRPr>
            </a:p>
          </p:txBody>
        </p:sp>
      </p:grpSp>
      <p:pic>
        <p:nvPicPr>
          <p:cNvPr id="38" name="Picture 37" descr="A picture containing black, darkness&#10;&#10;Description automatically generated">
            <a:extLst>
              <a:ext uri="{FF2B5EF4-FFF2-40B4-BE49-F238E27FC236}">
                <a16:creationId xmlns:a16="http://schemas.microsoft.com/office/drawing/2014/main" id="{AB36D0E5-DBD7-7867-7D09-BF593D8BD2D9}"/>
              </a:ext>
            </a:extLst>
          </p:cNvPr>
          <p:cNvPicPr>
            <a:picLocks noChangeAspect="1"/>
          </p:cNvPicPr>
          <p:nvPr/>
        </p:nvPicPr>
        <p:blipFill>
          <a:blip r:embed="rId6"/>
          <a:stretch>
            <a:fillRect/>
          </a:stretch>
        </p:blipFill>
        <p:spPr>
          <a:xfrm>
            <a:off x="9181485" y="1573867"/>
            <a:ext cx="792663" cy="590000"/>
          </a:xfrm>
          <a:prstGeom prst="rect">
            <a:avLst/>
          </a:prstGeom>
        </p:spPr>
      </p:pic>
      <p:pic>
        <p:nvPicPr>
          <p:cNvPr id="40" name="Picture 39" descr="A picture containing black, darkness&#10;&#10;Description automatically generated">
            <a:extLst>
              <a:ext uri="{FF2B5EF4-FFF2-40B4-BE49-F238E27FC236}">
                <a16:creationId xmlns:a16="http://schemas.microsoft.com/office/drawing/2014/main" id="{D32880AE-5C72-73E9-1B0D-E1119884ED4D}"/>
              </a:ext>
            </a:extLst>
          </p:cNvPr>
          <p:cNvPicPr>
            <a:picLocks noChangeAspect="1"/>
          </p:cNvPicPr>
          <p:nvPr/>
        </p:nvPicPr>
        <p:blipFill>
          <a:blip r:embed="rId6"/>
          <a:stretch>
            <a:fillRect/>
          </a:stretch>
        </p:blipFill>
        <p:spPr>
          <a:xfrm>
            <a:off x="9181485" y="2953530"/>
            <a:ext cx="792663" cy="590000"/>
          </a:xfrm>
          <a:prstGeom prst="rect">
            <a:avLst/>
          </a:prstGeom>
        </p:spPr>
      </p:pic>
      <p:pic>
        <p:nvPicPr>
          <p:cNvPr id="41" name="Picture 40" descr="A picture containing black, darkness&#10;&#10;Description automatically generated">
            <a:extLst>
              <a:ext uri="{FF2B5EF4-FFF2-40B4-BE49-F238E27FC236}">
                <a16:creationId xmlns:a16="http://schemas.microsoft.com/office/drawing/2014/main" id="{44DE245C-D8D6-77F2-7293-95B319F600F0}"/>
              </a:ext>
            </a:extLst>
          </p:cNvPr>
          <p:cNvPicPr>
            <a:picLocks noChangeAspect="1"/>
          </p:cNvPicPr>
          <p:nvPr/>
        </p:nvPicPr>
        <p:blipFill>
          <a:blip r:embed="rId6"/>
          <a:stretch>
            <a:fillRect/>
          </a:stretch>
        </p:blipFill>
        <p:spPr>
          <a:xfrm>
            <a:off x="9181485" y="4603736"/>
            <a:ext cx="792663" cy="590000"/>
          </a:xfrm>
          <a:prstGeom prst="rect">
            <a:avLst/>
          </a:prstGeom>
        </p:spPr>
      </p:pic>
    </p:spTree>
    <p:extLst>
      <p:ext uri="{BB962C8B-B14F-4D97-AF65-F5344CB8AC3E}">
        <p14:creationId xmlns:p14="http://schemas.microsoft.com/office/powerpoint/2010/main" val="181623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33"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oogle Shape;444;p11">
            <a:extLst>
              <a:ext uri="{FF2B5EF4-FFF2-40B4-BE49-F238E27FC236}">
                <a16:creationId xmlns:a16="http://schemas.microsoft.com/office/drawing/2014/main" id="{1ADDCB13-4F39-5EE1-82C0-7A2C94F994E1}"/>
              </a:ext>
            </a:extLst>
          </p:cNvPr>
          <p:cNvSpPr/>
          <p:nvPr/>
        </p:nvSpPr>
        <p:spPr>
          <a:xfrm>
            <a:off x="265762" y="4028286"/>
            <a:ext cx="2502782" cy="490498"/>
          </a:xfrm>
          <a:prstGeom prst="roundRect">
            <a:avLst>
              <a:gd name="adj"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Helvetica Neue Light"/>
              <a:ea typeface="Helvetica Neue Light"/>
              <a:cs typeface="Helvetica Neue Light"/>
              <a:sym typeface="Helvetica Neue Light"/>
            </a:endParaRPr>
          </a:p>
        </p:txBody>
      </p:sp>
      <p:sp>
        <p:nvSpPr>
          <p:cNvPr id="19" name="Google Shape;444;p11">
            <a:extLst>
              <a:ext uri="{FF2B5EF4-FFF2-40B4-BE49-F238E27FC236}">
                <a16:creationId xmlns:a16="http://schemas.microsoft.com/office/drawing/2014/main" id="{E8383709-664C-021B-FE96-1B86716F4ECE}"/>
              </a:ext>
            </a:extLst>
          </p:cNvPr>
          <p:cNvSpPr/>
          <p:nvPr/>
        </p:nvSpPr>
        <p:spPr>
          <a:xfrm>
            <a:off x="6886670" y="1427681"/>
            <a:ext cx="3796483" cy="594209"/>
          </a:xfrm>
          <a:prstGeom prst="round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Helvetica Neue Light"/>
                <a:ea typeface="Helvetica Neue Light"/>
                <a:cs typeface="Helvetica Neue Light"/>
                <a:sym typeface="Helvetica Neue Light"/>
              </a:rPr>
              <a:t>Technology Considerations </a:t>
            </a:r>
            <a:endParaRPr sz="1800" dirty="0">
              <a:solidFill>
                <a:schemeClr val="lt1"/>
              </a:solidFill>
              <a:latin typeface="Helvetica Neue Light"/>
              <a:ea typeface="Helvetica Neue Light"/>
              <a:cs typeface="Helvetica Neue Light"/>
              <a:sym typeface="Helvetica Neue Light"/>
            </a:endParaRPr>
          </a:p>
        </p:txBody>
      </p:sp>
      <p:sp>
        <p:nvSpPr>
          <p:cNvPr id="2" name="Google Shape;218;p6">
            <a:extLst>
              <a:ext uri="{FF2B5EF4-FFF2-40B4-BE49-F238E27FC236}">
                <a16:creationId xmlns:a16="http://schemas.microsoft.com/office/drawing/2014/main" id="{06743A17-60ED-8448-B1F5-DF8C2CEC130F}"/>
              </a:ext>
            </a:extLst>
          </p:cNvPr>
          <p:cNvSpPr/>
          <p:nvPr/>
        </p:nvSpPr>
        <p:spPr>
          <a:xfrm>
            <a:off x="186173" y="352642"/>
            <a:ext cx="11011011" cy="675874"/>
          </a:xfrm>
          <a:prstGeom prst="parallelogram">
            <a:avLst>
              <a:gd name="adj" fmla="val 25000"/>
            </a:avLst>
          </a:prstGeom>
          <a:solidFill>
            <a:schemeClr val="accent1">
              <a:lumMod val="40000"/>
              <a:lumOff val="60000"/>
            </a:schemeClr>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 name="Google Shape;209;p5">
            <a:extLst>
              <a:ext uri="{FF2B5EF4-FFF2-40B4-BE49-F238E27FC236}">
                <a16:creationId xmlns:a16="http://schemas.microsoft.com/office/drawing/2014/main" id="{7B5DAAE8-D931-C146-B595-8443D95072EC}"/>
              </a:ext>
            </a:extLst>
          </p:cNvPr>
          <p:cNvSpPr txBox="1"/>
          <p:nvPr/>
        </p:nvSpPr>
        <p:spPr>
          <a:xfrm>
            <a:off x="486136" y="335666"/>
            <a:ext cx="979420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Helvetica Neue Light"/>
                <a:ea typeface="Helvetica Neue Light"/>
                <a:sym typeface="Helvetica Neue Light"/>
              </a:rPr>
              <a:t>External </a:t>
            </a:r>
            <a:r>
              <a:rPr lang="en-US" sz="3600">
                <a:solidFill>
                  <a:schemeClr val="dk1"/>
                </a:solidFill>
                <a:latin typeface="Helvetica Neue Light"/>
                <a:ea typeface="Helvetica Neue Light"/>
                <a:sym typeface="Helvetica Neue Light"/>
              </a:rPr>
              <a:t>Environment- Old 1</a:t>
            </a:r>
            <a:endParaRPr lang="en-US" dirty="0"/>
          </a:p>
        </p:txBody>
      </p:sp>
      <p:cxnSp>
        <p:nvCxnSpPr>
          <p:cNvPr id="6" name="Straight Connector 5">
            <a:extLst>
              <a:ext uri="{FF2B5EF4-FFF2-40B4-BE49-F238E27FC236}">
                <a16:creationId xmlns:a16="http://schemas.microsoft.com/office/drawing/2014/main" id="{06248E1E-9926-D24E-9896-97BE4A982D25}"/>
              </a:ext>
            </a:extLst>
          </p:cNvPr>
          <p:cNvCxnSpPr>
            <a:cxnSpLocks/>
          </p:cNvCxnSpPr>
          <p:nvPr/>
        </p:nvCxnSpPr>
        <p:spPr>
          <a:xfrm>
            <a:off x="5416126" y="1477106"/>
            <a:ext cx="0" cy="4169201"/>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E9E2FFEB-3E2C-044C-B2C9-AD2812887E54}"/>
              </a:ext>
            </a:extLst>
          </p:cNvPr>
          <p:cNvSpPr/>
          <p:nvPr/>
        </p:nvSpPr>
        <p:spPr>
          <a:xfrm>
            <a:off x="5759131" y="1100605"/>
            <a:ext cx="1253430" cy="1211712"/>
          </a:xfrm>
          <a:prstGeom prst="ellipse">
            <a:avLst/>
          </a:prstGeom>
          <a:solidFill>
            <a:schemeClr val="bg1"/>
          </a:solidFill>
          <a:ln w="38100">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Google Shape;444;p11">
            <a:extLst>
              <a:ext uri="{FF2B5EF4-FFF2-40B4-BE49-F238E27FC236}">
                <a16:creationId xmlns:a16="http://schemas.microsoft.com/office/drawing/2014/main" id="{DEB432EB-4887-9C40-9DFE-7C97CFF4B1F6}"/>
              </a:ext>
            </a:extLst>
          </p:cNvPr>
          <p:cNvSpPr/>
          <p:nvPr/>
        </p:nvSpPr>
        <p:spPr>
          <a:xfrm>
            <a:off x="265762" y="2470487"/>
            <a:ext cx="5014343" cy="594209"/>
          </a:xfrm>
          <a:prstGeom prst="roundRect">
            <a:avLst>
              <a:gd name="adj"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 name="Rectangle 34">
            <a:extLst>
              <a:ext uri="{FF2B5EF4-FFF2-40B4-BE49-F238E27FC236}">
                <a16:creationId xmlns:a16="http://schemas.microsoft.com/office/drawing/2014/main" id="{C69D5D0A-D7E4-4743-9BF4-6281F06171B5}"/>
              </a:ext>
            </a:extLst>
          </p:cNvPr>
          <p:cNvSpPr/>
          <p:nvPr/>
        </p:nvSpPr>
        <p:spPr>
          <a:xfrm>
            <a:off x="429839" y="2470487"/>
            <a:ext cx="4765923" cy="507831"/>
          </a:xfrm>
          <a:prstGeom prst="rect">
            <a:avLst/>
          </a:prstGeom>
        </p:spPr>
        <p:txBody>
          <a:bodyPr wrap="square">
            <a:spAutoFit/>
          </a:bodyPr>
          <a:lstStyle/>
          <a:p>
            <a:r>
              <a:rPr lang="en-US" sz="900" dirty="0">
                <a:latin typeface="+mj-lt"/>
              </a:rPr>
              <a:t>The government (TPSB) has set a strategic objective for the TPS has a strategic objective to move to a 70/30 split between reactive and proactive service with its approximate 1600 contracted PRU constables across 17 divisions.</a:t>
            </a:r>
          </a:p>
        </p:txBody>
      </p:sp>
      <p:sp>
        <p:nvSpPr>
          <p:cNvPr id="39" name="Rectangle 38">
            <a:extLst>
              <a:ext uri="{FF2B5EF4-FFF2-40B4-BE49-F238E27FC236}">
                <a16:creationId xmlns:a16="http://schemas.microsoft.com/office/drawing/2014/main" id="{FF0A0498-579E-894A-95E8-CE7BD4BB56BD}"/>
              </a:ext>
            </a:extLst>
          </p:cNvPr>
          <p:cNvSpPr/>
          <p:nvPr/>
        </p:nvSpPr>
        <p:spPr>
          <a:xfrm>
            <a:off x="425450" y="4019620"/>
            <a:ext cx="2432128" cy="507831"/>
          </a:xfrm>
          <a:prstGeom prst="rect">
            <a:avLst/>
          </a:prstGeom>
        </p:spPr>
        <p:txBody>
          <a:bodyPr wrap="square">
            <a:spAutoFit/>
          </a:bodyPr>
          <a:lstStyle/>
          <a:p>
            <a:r>
              <a:rPr lang="en-US" sz="900" dirty="0">
                <a:latin typeface="+mj-lt"/>
              </a:rPr>
              <a:t>The TPSB has noticed that the at-scene compliance for recording response time is 70% (2019)</a:t>
            </a:r>
          </a:p>
        </p:txBody>
      </p:sp>
      <p:sp>
        <p:nvSpPr>
          <p:cNvPr id="12" name="Google Shape;444;p11">
            <a:extLst>
              <a:ext uri="{FF2B5EF4-FFF2-40B4-BE49-F238E27FC236}">
                <a16:creationId xmlns:a16="http://schemas.microsoft.com/office/drawing/2014/main" id="{2A3B8695-F47C-68D2-544D-CBF033EF1059}"/>
              </a:ext>
            </a:extLst>
          </p:cNvPr>
          <p:cNvSpPr/>
          <p:nvPr/>
        </p:nvSpPr>
        <p:spPr>
          <a:xfrm>
            <a:off x="1301155" y="1401042"/>
            <a:ext cx="3796483" cy="594209"/>
          </a:xfrm>
          <a:prstGeom prst="round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Helvetica Neue Light"/>
                <a:ea typeface="Helvetica Neue Light"/>
                <a:cs typeface="Helvetica Neue Light"/>
                <a:sym typeface="Helvetica Neue Light"/>
              </a:rPr>
              <a:t>Political Considerations </a:t>
            </a:r>
          </a:p>
          <a:p>
            <a:pPr marL="0" marR="0" lvl="0" indent="0" algn="ctr" rtl="0">
              <a:spcBef>
                <a:spcPts val="0"/>
              </a:spcBef>
              <a:spcAft>
                <a:spcPts val="0"/>
              </a:spcAft>
              <a:buNone/>
            </a:pPr>
            <a:r>
              <a:rPr lang="en-US" sz="1800" dirty="0">
                <a:solidFill>
                  <a:schemeClr val="lt1"/>
                </a:solidFill>
                <a:latin typeface="Helvetica Neue Light"/>
                <a:ea typeface="Helvetica Neue Light"/>
                <a:cs typeface="Helvetica Neue Light"/>
                <a:sym typeface="Helvetica Neue Light"/>
              </a:rPr>
              <a:t>(Toronto Police Services Board)</a:t>
            </a:r>
            <a:endParaRPr sz="1800" dirty="0">
              <a:solidFill>
                <a:schemeClr val="lt1"/>
              </a:solidFill>
              <a:latin typeface="Helvetica Neue Light"/>
              <a:ea typeface="Helvetica Neue Light"/>
              <a:cs typeface="Helvetica Neue Light"/>
              <a:sym typeface="Helvetica Neue Light"/>
            </a:endParaRPr>
          </a:p>
        </p:txBody>
      </p:sp>
      <p:pic>
        <p:nvPicPr>
          <p:cNvPr id="8" name="Picture 7" descr="A picture containing graphics, clipart, graphic design, screenshot&#10;&#10;Description automatically generated">
            <a:extLst>
              <a:ext uri="{FF2B5EF4-FFF2-40B4-BE49-F238E27FC236}">
                <a16:creationId xmlns:a16="http://schemas.microsoft.com/office/drawing/2014/main" id="{A4B9F9EA-5530-6DB6-1E64-6E2FE9FA934F}"/>
              </a:ext>
            </a:extLst>
          </p:cNvPr>
          <p:cNvPicPr>
            <a:picLocks noChangeAspect="1"/>
          </p:cNvPicPr>
          <p:nvPr/>
        </p:nvPicPr>
        <p:blipFill>
          <a:blip r:embed="rId2"/>
          <a:stretch>
            <a:fillRect/>
          </a:stretch>
        </p:blipFill>
        <p:spPr>
          <a:xfrm>
            <a:off x="5974912" y="1240784"/>
            <a:ext cx="837496" cy="837496"/>
          </a:xfrm>
          <a:prstGeom prst="rect">
            <a:avLst/>
          </a:prstGeom>
        </p:spPr>
      </p:pic>
      <p:grpSp>
        <p:nvGrpSpPr>
          <p:cNvPr id="14" name="Group 13">
            <a:extLst>
              <a:ext uri="{FF2B5EF4-FFF2-40B4-BE49-F238E27FC236}">
                <a16:creationId xmlns:a16="http://schemas.microsoft.com/office/drawing/2014/main" id="{087ADF22-2BCA-2DA2-DF2F-4A503E8AE6E6}"/>
              </a:ext>
            </a:extLst>
          </p:cNvPr>
          <p:cNvGrpSpPr/>
          <p:nvPr/>
        </p:nvGrpSpPr>
        <p:grpSpPr>
          <a:xfrm>
            <a:off x="124638" y="1069292"/>
            <a:ext cx="1253430" cy="1211712"/>
            <a:chOff x="188134" y="1208922"/>
            <a:chExt cx="1398693" cy="1398693"/>
          </a:xfrm>
        </p:grpSpPr>
        <p:sp>
          <p:nvSpPr>
            <p:cNvPr id="4" name="Oval 3">
              <a:extLst>
                <a:ext uri="{FF2B5EF4-FFF2-40B4-BE49-F238E27FC236}">
                  <a16:creationId xmlns:a16="http://schemas.microsoft.com/office/drawing/2014/main" id="{AF1AC72C-BAFA-F34E-B05A-97AA1521B29C}"/>
                </a:ext>
              </a:extLst>
            </p:cNvPr>
            <p:cNvSpPr/>
            <p:nvPr/>
          </p:nvSpPr>
          <p:spPr>
            <a:xfrm>
              <a:off x="188134" y="1208922"/>
              <a:ext cx="1398693" cy="1398693"/>
            </a:xfrm>
            <a:prstGeom prst="ellipse">
              <a:avLst/>
            </a:prstGeom>
            <a:solidFill>
              <a:schemeClr val="bg1"/>
            </a:solidFill>
            <a:ln w="38100">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aper with a stamp&#10;&#10;Description automatically generated with low confidence">
              <a:extLst>
                <a:ext uri="{FF2B5EF4-FFF2-40B4-BE49-F238E27FC236}">
                  <a16:creationId xmlns:a16="http://schemas.microsoft.com/office/drawing/2014/main" id="{4BB4659F-7F7E-5E11-9401-707E797217DB}"/>
                </a:ext>
              </a:extLst>
            </p:cNvPr>
            <p:cNvPicPr>
              <a:picLocks noChangeAspect="1"/>
            </p:cNvPicPr>
            <p:nvPr/>
          </p:nvPicPr>
          <p:blipFill>
            <a:blip r:embed="rId3"/>
            <a:stretch>
              <a:fillRect/>
            </a:stretch>
          </p:blipFill>
          <p:spPr>
            <a:xfrm>
              <a:off x="486136" y="1447035"/>
              <a:ext cx="894919" cy="894919"/>
            </a:xfrm>
            <a:prstGeom prst="rect">
              <a:avLst/>
            </a:prstGeom>
          </p:spPr>
        </p:pic>
      </p:grpSp>
      <p:sp>
        <p:nvSpPr>
          <p:cNvPr id="46" name="Google Shape;444;p11">
            <a:extLst>
              <a:ext uri="{FF2B5EF4-FFF2-40B4-BE49-F238E27FC236}">
                <a16:creationId xmlns:a16="http://schemas.microsoft.com/office/drawing/2014/main" id="{F8FA095C-6629-EBD8-8674-529BA0CA3DA7}"/>
              </a:ext>
            </a:extLst>
          </p:cNvPr>
          <p:cNvSpPr/>
          <p:nvPr/>
        </p:nvSpPr>
        <p:spPr>
          <a:xfrm>
            <a:off x="5818767" y="2470487"/>
            <a:ext cx="5014343" cy="594209"/>
          </a:xfrm>
          <a:prstGeom prst="roundRect">
            <a:avLst>
              <a:gd name="adj"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 name="Rectangle 47">
            <a:extLst>
              <a:ext uri="{FF2B5EF4-FFF2-40B4-BE49-F238E27FC236}">
                <a16:creationId xmlns:a16="http://schemas.microsoft.com/office/drawing/2014/main" id="{C220B3DF-D3D1-47EF-4C8F-CA452ECAF6E8}"/>
              </a:ext>
            </a:extLst>
          </p:cNvPr>
          <p:cNvSpPr/>
          <p:nvPr/>
        </p:nvSpPr>
        <p:spPr>
          <a:xfrm>
            <a:off x="5966808" y="2470487"/>
            <a:ext cx="4781959" cy="507831"/>
          </a:xfrm>
          <a:prstGeom prst="rect">
            <a:avLst/>
          </a:prstGeom>
        </p:spPr>
        <p:txBody>
          <a:bodyPr wrap="square">
            <a:spAutoFit/>
          </a:bodyPr>
          <a:lstStyle/>
          <a:p>
            <a:r>
              <a:rPr lang="en-US" sz="900" dirty="0">
                <a:latin typeface="+mj-lt"/>
              </a:rPr>
              <a:t>The government (TPSB) has a Draft AI Policy, which categorizes our project as a medium-risk technology due to the factors of privacy and the ability to perpetuate biases against specific communities.</a:t>
            </a:r>
          </a:p>
        </p:txBody>
      </p:sp>
      <p:sp>
        <p:nvSpPr>
          <p:cNvPr id="52" name="Google Shape;444;p11">
            <a:extLst>
              <a:ext uri="{FF2B5EF4-FFF2-40B4-BE49-F238E27FC236}">
                <a16:creationId xmlns:a16="http://schemas.microsoft.com/office/drawing/2014/main" id="{4D2F1295-96E5-3975-EF93-0E8381AA911A}"/>
              </a:ext>
            </a:extLst>
          </p:cNvPr>
          <p:cNvSpPr/>
          <p:nvPr/>
        </p:nvSpPr>
        <p:spPr>
          <a:xfrm>
            <a:off x="8435597" y="4010808"/>
            <a:ext cx="2502782" cy="525454"/>
          </a:xfrm>
          <a:prstGeom prst="roundRect">
            <a:avLst>
              <a:gd name="adj"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Helvetica Neue Light"/>
              <a:ea typeface="Helvetica Neue Light"/>
              <a:cs typeface="Helvetica Neue Light"/>
              <a:sym typeface="Helvetica Neue Light"/>
            </a:endParaRPr>
          </a:p>
        </p:txBody>
      </p:sp>
      <p:sp>
        <p:nvSpPr>
          <p:cNvPr id="54" name="Rectangle 53">
            <a:extLst>
              <a:ext uri="{FF2B5EF4-FFF2-40B4-BE49-F238E27FC236}">
                <a16:creationId xmlns:a16="http://schemas.microsoft.com/office/drawing/2014/main" id="{6A2E90B2-24A4-825E-A6B2-A3EC44CA2C3D}"/>
              </a:ext>
            </a:extLst>
          </p:cNvPr>
          <p:cNvSpPr/>
          <p:nvPr/>
        </p:nvSpPr>
        <p:spPr>
          <a:xfrm>
            <a:off x="8516655" y="4019620"/>
            <a:ext cx="2340664" cy="507831"/>
          </a:xfrm>
          <a:prstGeom prst="rect">
            <a:avLst/>
          </a:prstGeom>
        </p:spPr>
        <p:txBody>
          <a:bodyPr wrap="square">
            <a:spAutoFit/>
          </a:bodyPr>
          <a:lstStyle/>
          <a:p>
            <a:r>
              <a:rPr lang="en-US" sz="900" dirty="0">
                <a:latin typeface="+mj-lt"/>
              </a:rPr>
              <a:t>The TPS is continuously improving its use of technology yet needs training at all levels to ensure a smooth implementation </a:t>
            </a:r>
          </a:p>
        </p:txBody>
      </p:sp>
      <p:sp>
        <p:nvSpPr>
          <p:cNvPr id="55" name="Google Shape;297;p7">
            <a:extLst>
              <a:ext uri="{FF2B5EF4-FFF2-40B4-BE49-F238E27FC236}">
                <a16:creationId xmlns:a16="http://schemas.microsoft.com/office/drawing/2014/main" id="{ECC5C573-D3D6-D523-73A5-12D3530E9531}"/>
              </a:ext>
            </a:extLst>
          </p:cNvPr>
          <p:cNvSpPr/>
          <p:nvPr/>
        </p:nvSpPr>
        <p:spPr>
          <a:xfrm>
            <a:off x="186402" y="3247941"/>
            <a:ext cx="502914" cy="490498"/>
          </a:xfrm>
          <a:prstGeom prst="ellipse">
            <a:avLst/>
          </a:prstGeom>
          <a:solidFill>
            <a:schemeClr val="bg1"/>
          </a:solidFill>
          <a:ln w="38100" cap="flat" cmpd="sng">
            <a:solidFill>
              <a:schemeClr val="accent4"/>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i="0" u="none" strike="noStrike" dirty="0">
                <a:solidFill>
                  <a:srgbClr val="000000"/>
                </a:solidFill>
                <a:latin typeface="Helvetica Neue Light"/>
                <a:ea typeface="Helvetica Neue Light"/>
                <a:cs typeface="Helvetica Neue Light"/>
                <a:sym typeface="Helvetica Neue Light"/>
              </a:rPr>
              <a:t>1</a:t>
            </a:r>
            <a:endParaRPr sz="2800" i="0" u="none" strike="noStrike" dirty="0">
              <a:solidFill>
                <a:srgbClr val="000000"/>
              </a:solidFill>
              <a:latin typeface="Helvetica Neue Light"/>
              <a:ea typeface="Helvetica Neue Light"/>
              <a:cs typeface="Helvetica Neue Light"/>
              <a:sym typeface="Helvetica Neue Light"/>
            </a:endParaRPr>
          </a:p>
        </p:txBody>
      </p:sp>
      <p:sp>
        <p:nvSpPr>
          <p:cNvPr id="57" name="Google Shape;297;p7">
            <a:extLst>
              <a:ext uri="{FF2B5EF4-FFF2-40B4-BE49-F238E27FC236}">
                <a16:creationId xmlns:a16="http://schemas.microsoft.com/office/drawing/2014/main" id="{C8DDFA61-3876-886F-E922-E60B5F1E39F7}"/>
              </a:ext>
            </a:extLst>
          </p:cNvPr>
          <p:cNvSpPr/>
          <p:nvPr/>
        </p:nvSpPr>
        <p:spPr>
          <a:xfrm>
            <a:off x="798241" y="3247941"/>
            <a:ext cx="502914" cy="490498"/>
          </a:xfrm>
          <a:prstGeom prst="ellipse">
            <a:avLst/>
          </a:prstGeom>
          <a:solidFill>
            <a:schemeClr val="bg1"/>
          </a:solidFill>
          <a:ln w="38100" cap="flat" cmpd="sng">
            <a:solidFill>
              <a:schemeClr val="accent2"/>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dirty="0">
                <a:latin typeface="Helvetica Neue Light"/>
                <a:ea typeface="Helvetica Neue Light"/>
                <a:cs typeface="Helvetica Neue Light"/>
                <a:sym typeface="Helvetica Neue Light"/>
              </a:rPr>
              <a:t>2</a:t>
            </a:r>
            <a:endParaRPr sz="2800" i="0" u="none" strike="noStrike" dirty="0">
              <a:solidFill>
                <a:srgbClr val="000000"/>
              </a:solidFill>
              <a:latin typeface="Helvetica Neue Light"/>
              <a:ea typeface="Helvetica Neue Light"/>
              <a:cs typeface="Helvetica Neue Light"/>
              <a:sym typeface="Helvetica Neue Light"/>
            </a:endParaRPr>
          </a:p>
        </p:txBody>
      </p:sp>
      <p:sp>
        <p:nvSpPr>
          <p:cNvPr id="59" name="Google Shape;444;p11">
            <a:extLst>
              <a:ext uri="{FF2B5EF4-FFF2-40B4-BE49-F238E27FC236}">
                <a16:creationId xmlns:a16="http://schemas.microsoft.com/office/drawing/2014/main" id="{38D41894-8AE4-1062-6CA1-498122F5484E}"/>
              </a:ext>
            </a:extLst>
          </p:cNvPr>
          <p:cNvSpPr/>
          <p:nvPr/>
        </p:nvSpPr>
        <p:spPr>
          <a:xfrm>
            <a:off x="2807664" y="4028286"/>
            <a:ext cx="2502782" cy="490498"/>
          </a:xfrm>
          <a:prstGeom prst="roundRect">
            <a:avLst>
              <a:gd name="adj"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Helvetica Neue Light"/>
              <a:ea typeface="Helvetica Neue Light"/>
              <a:cs typeface="Helvetica Neue Light"/>
              <a:sym typeface="Helvetica Neue Light"/>
            </a:endParaRPr>
          </a:p>
        </p:txBody>
      </p:sp>
      <p:sp>
        <p:nvSpPr>
          <p:cNvPr id="60" name="Rectangle 59">
            <a:extLst>
              <a:ext uri="{FF2B5EF4-FFF2-40B4-BE49-F238E27FC236}">
                <a16:creationId xmlns:a16="http://schemas.microsoft.com/office/drawing/2014/main" id="{382864C7-9761-579B-0324-5C77384428CF}"/>
              </a:ext>
            </a:extLst>
          </p:cNvPr>
          <p:cNvSpPr/>
          <p:nvPr/>
        </p:nvSpPr>
        <p:spPr>
          <a:xfrm>
            <a:off x="2867604" y="4019620"/>
            <a:ext cx="2408111" cy="507831"/>
          </a:xfrm>
          <a:prstGeom prst="rect">
            <a:avLst/>
          </a:prstGeom>
        </p:spPr>
        <p:txBody>
          <a:bodyPr wrap="square">
            <a:spAutoFit/>
          </a:bodyPr>
          <a:lstStyle/>
          <a:p>
            <a:r>
              <a:rPr lang="en-US" sz="900" dirty="0">
                <a:latin typeface="+mj-lt"/>
              </a:rPr>
              <a:t>The TPSB has noticed that there is a high clearance time, with an average of 121 and 102 mins for priority 1 and 2 calls</a:t>
            </a:r>
          </a:p>
        </p:txBody>
      </p:sp>
      <p:sp>
        <p:nvSpPr>
          <p:cNvPr id="61" name="Google Shape;444;p11">
            <a:extLst>
              <a:ext uri="{FF2B5EF4-FFF2-40B4-BE49-F238E27FC236}">
                <a16:creationId xmlns:a16="http://schemas.microsoft.com/office/drawing/2014/main" id="{35B3CC09-CE86-4C1B-9E24-2FCA57B21064}"/>
              </a:ext>
            </a:extLst>
          </p:cNvPr>
          <p:cNvSpPr/>
          <p:nvPr/>
        </p:nvSpPr>
        <p:spPr>
          <a:xfrm>
            <a:off x="5715000" y="4028286"/>
            <a:ext cx="2502782" cy="490498"/>
          </a:xfrm>
          <a:prstGeom prst="roundRect">
            <a:avLst>
              <a:gd name="adj"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Helvetica Neue Light"/>
              <a:ea typeface="Helvetica Neue Light"/>
              <a:cs typeface="Helvetica Neue Light"/>
              <a:sym typeface="Helvetica Neue Light"/>
            </a:endParaRPr>
          </a:p>
        </p:txBody>
      </p:sp>
      <p:sp>
        <p:nvSpPr>
          <p:cNvPr id="62" name="Rectangle 61">
            <a:extLst>
              <a:ext uri="{FF2B5EF4-FFF2-40B4-BE49-F238E27FC236}">
                <a16:creationId xmlns:a16="http://schemas.microsoft.com/office/drawing/2014/main" id="{00C0F573-5EAC-874F-DE17-685E89CD2F76}"/>
              </a:ext>
            </a:extLst>
          </p:cNvPr>
          <p:cNvSpPr/>
          <p:nvPr/>
        </p:nvSpPr>
        <p:spPr>
          <a:xfrm>
            <a:off x="5776509" y="4019620"/>
            <a:ext cx="2548523" cy="507831"/>
          </a:xfrm>
          <a:prstGeom prst="rect">
            <a:avLst/>
          </a:prstGeom>
        </p:spPr>
        <p:txBody>
          <a:bodyPr wrap="square">
            <a:spAutoFit/>
          </a:bodyPr>
          <a:lstStyle/>
          <a:p>
            <a:r>
              <a:rPr lang="en-US" sz="900" dirty="0">
                <a:latin typeface="+mj-lt"/>
              </a:rPr>
              <a:t>The TPS has used technology like I</a:t>
            </a:r>
            <a:r>
              <a:rPr lang="en-CA" sz="900" dirty="0">
                <a:latin typeface="+mj-lt"/>
              </a:rPr>
              <a:t>/CAD for the initial call process, ArcGIS for mapping &amp;</a:t>
            </a:r>
          </a:p>
          <a:p>
            <a:r>
              <a:rPr lang="en-CA" sz="900" dirty="0">
                <a:latin typeface="+mj-lt"/>
              </a:rPr>
              <a:t>TRMS for police resource scheduling</a:t>
            </a:r>
            <a:endParaRPr lang="en-US" sz="900" dirty="0">
              <a:latin typeface="+mj-lt"/>
            </a:endParaRPr>
          </a:p>
        </p:txBody>
      </p:sp>
      <p:sp>
        <p:nvSpPr>
          <p:cNvPr id="63" name="TextBox 62">
            <a:extLst>
              <a:ext uri="{FF2B5EF4-FFF2-40B4-BE49-F238E27FC236}">
                <a16:creationId xmlns:a16="http://schemas.microsoft.com/office/drawing/2014/main" id="{F451990D-0ECE-AC14-B217-5F140DD6B5D1}"/>
              </a:ext>
            </a:extLst>
          </p:cNvPr>
          <p:cNvSpPr txBox="1"/>
          <p:nvPr/>
        </p:nvSpPr>
        <p:spPr>
          <a:xfrm>
            <a:off x="1460461" y="3247941"/>
            <a:ext cx="3730886" cy="646331"/>
          </a:xfrm>
          <a:prstGeom prst="rect">
            <a:avLst/>
          </a:prstGeom>
          <a:noFill/>
          <a:ln w="28575">
            <a:solidFill>
              <a:schemeClr val="accent4"/>
            </a:solidFill>
          </a:ln>
        </p:spPr>
        <p:txBody>
          <a:bodyPr wrap="square" rtlCol="0">
            <a:spAutoFit/>
          </a:bodyPr>
          <a:lstStyle/>
          <a:p>
            <a:pPr rtl="0">
              <a:spcBef>
                <a:spcPts val="1200"/>
              </a:spcBef>
              <a:spcAft>
                <a:spcPts val="1200"/>
              </a:spcAft>
            </a:pPr>
            <a:r>
              <a:rPr lang="en-US" sz="1200" b="0" i="0" u="none" strike="noStrike" dirty="0">
                <a:solidFill>
                  <a:srgbClr val="000000"/>
                </a:solidFill>
                <a:effectLst/>
                <a:latin typeface="Arial" panose="020B0604020202020204" pitchFamily="34" charset="0"/>
              </a:rPr>
              <a:t>Our tool must consider the number of officers per division and the constraint 70% of reactive service when creating new guidelines.</a:t>
            </a:r>
            <a:endParaRPr lang="en-CA" sz="1000" i="1" dirty="0"/>
          </a:p>
        </p:txBody>
      </p:sp>
      <p:sp>
        <p:nvSpPr>
          <p:cNvPr id="64" name="TextBox 63">
            <a:extLst>
              <a:ext uri="{FF2B5EF4-FFF2-40B4-BE49-F238E27FC236}">
                <a16:creationId xmlns:a16="http://schemas.microsoft.com/office/drawing/2014/main" id="{1C590AAB-9DE4-83A2-B5EF-14F8CE680EE4}"/>
              </a:ext>
            </a:extLst>
          </p:cNvPr>
          <p:cNvSpPr txBox="1"/>
          <p:nvPr/>
        </p:nvSpPr>
        <p:spPr>
          <a:xfrm>
            <a:off x="1460461" y="4670064"/>
            <a:ext cx="3730886" cy="984885"/>
          </a:xfrm>
          <a:prstGeom prst="rect">
            <a:avLst/>
          </a:prstGeom>
          <a:noFill/>
          <a:ln w="28575">
            <a:solidFill>
              <a:schemeClr val="accent1"/>
            </a:solidFill>
          </a:ln>
        </p:spPr>
        <p:txBody>
          <a:bodyPr wrap="square" rtlCol="0">
            <a:spAutoFit/>
          </a:bodyPr>
          <a:lstStyle/>
          <a:p>
            <a:pPr marL="171450" indent="-171450" rtl="0">
              <a:spcBef>
                <a:spcPts val="1200"/>
              </a:spcBef>
              <a:buFont typeface="Arial" panose="020B0604020202020204" pitchFamily="34" charset="0"/>
              <a:buChar char="•"/>
            </a:pPr>
            <a:r>
              <a:rPr lang="en-US" sz="1200" b="0" i="0" u="none" strike="noStrike" dirty="0">
                <a:solidFill>
                  <a:srgbClr val="000000"/>
                </a:solidFill>
                <a:effectLst/>
                <a:latin typeface="Arial" panose="020B0604020202020204" pitchFamily="34" charset="0"/>
              </a:rPr>
              <a:t>Our tool can help at-scene compliance by communicating with I/CAD auto-generate time</a:t>
            </a:r>
          </a:p>
          <a:p>
            <a:pPr marL="171450" indent="-171450" rtl="0">
              <a:spcBef>
                <a:spcPts val="1200"/>
              </a:spcBef>
              <a:buFont typeface="Arial" panose="020B0604020202020204" pitchFamily="34" charset="0"/>
              <a:buChar char="•"/>
            </a:pPr>
            <a:r>
              <a:rPr lang="en-US" sz="1200" dirty="0">
                <a:latin typeface="Arial" panose="020B0604020202020204" pitchFamily="34" charset="0"/>
              </a:rPr>
              <a:t>Our tool can help with clearance time by communicating with I/CAD to autofill reports</a:t>
            </a:r>
            <a:endParaRPr lang="en-CA" sz="1000" i="1" dirty="0"/>
          </a:p>
        </p:txBody>
      </p:sp>
      <p:sp>
        <p:nvSpPr>
          <p:cNvPr id="65" name="Google Shape;297;p7">
            <a:extLst>
              <a:ext uri="{FF2B5EF4-FFF2-40B4-BE49-F238E27FC236}">
                <a16:creationId xmlns:a16="http://schemas.microsoft.com/office/drawing/2014/main" id="{B49C5CEE-F693-4C6C-EAB6-0EE431E1E713}"/>
              </a:ext>
            </a:extLst>
          </p:cNvPr>
          <p:cNvSpPr/>
          <p:nvPr/>
        </p:nvSpPr>
        <p:spPr>
          <a:xfrm>
            <a:off x="499896" y="4813631"/>
            <a:ext cx="502914" cy="490498"/>
          </a:xfrm>
          <a:prstGeom prst="ellipse">
            <a:avLst/>
          </a:prstGeom>
          <a:solidFill>
            <a:schemeClr val="bg1"/>
          </a:solidFill>
          <a:ln w="38100" cap="flat" cmpd="sng">
            <a:solidFill>
              <a:schemeClr val="accent1"/>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dirty="0">
                <a:latin typeface="Helvetica Neue Light"/>
                <a:ea typeface="Helvetica Neue Light"/>
                <a:cs typeface="Helvetica Neue Light"/>
                <a:sym typeface="Helvetica Neue Light"/>
              </a:rPr>
              <a:t>3</a:t>
            </a:r>
            <a:endParaRPr sz="2800" i="0" u="none" strike="noStrike" dirty="0">
              <a:solidFill>
                <a:srgbClr val="000000"/>
              </a:solidFill>
              <a:latin typeface="Helvetica Neue Light"/>
              <a:ea typeface="Helvetica Neue Light"/>
              <a:cs typeface="Helvetica Neue Light"/>
              <a:sym typeface="Helvetica Neue Light"/>
            </a:endParaRPr>
          </a:p>
        </p:txBody>
      </p:sp>
      <p:sp>
        <p:nvSpPr>
          <p:cNvPr id="66" name="Google Shape;297;p7">
            <a:extLst>
              <a:ext uri="{FF2B5EF4-FFF2-40B4-BE49-F238E27FC236}">
                <a16:creationId xmlns:a16="http://schemas.microsoft.com/office/drawing/2014/main" id="{AB409C4C-9FAE-3C2D-4D29-ED9243AB7432}"/>
              </a:ext>
            </a:extLst>
          </p:cNvPr>
          <p:cNvSpPr/>
          <p:nvPr/>
        </p:nvSpPr>
        <p:spPr>
          <a:xfrm>
            <a:off x="5614190" y="3263672"/>
            <a:ext cx="502914" cy="490498"/>
          </a:xfrm>
          <a:prstGeom prst="ellipse">
            <a:avLst/>
          </a:prstGeom>
          <a:solidFill>
            <a:schemeClr val="bg1"/>
          </a:solidFill>
          <a:ln w="38100" cap="flat" cmpd="sng">
            <a:solidFill>
              <a:schemeClr val="accent4"/>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i="0" u="none" strike="noStrike" dirty="0">
                <a:solidFill>
                  <a:srgbClr val="000000"/>
                </a:solidFill>
                <a:latin typeface="Helvetica Neue Light"/>
                <a:ea typeface="Helvetica Neue Light"/>
                <a:cs typeface="Helvetica Neue Light"/>
                <a:sym typeface="Helvetica Neue Light"/>
              </a:rPr>
              <a:t>1</a:t>
            </a:r>
            <a:endParaRPr sz="2800" i="0" u="none" strike="noStrike" dirty="0">
              <a:solidFill>
                <a:srgbClr val="000000"/>
              </a:solidFill>
              <a:latin typeface="Helvetica Neue Light"/>
              <a:ea typeface="Helvetica Neue Light"/>
              <a:cs typeface="Helvetica Neue Light"/>
              <a:sym typeface="Helvetica Neue Light"/>
            </a:endParaRPr>
          </a:p>
        </p:txBody>
      </p:sp>
      <p:sp>
        <p:nvSpPr>
          <p:cNvPr id="67" name="TextBox 66">
            <a:extLst>
              <a:ext uri="{FF2B5EF4-FFF2-40B4-BE49-F238E27FC236}">
                <a16:creationId xmlns:a16="http://schemas.microsoft.com/office/drawing/2014/main" id="{FF964DFF-309C-3EDE-8BF3-F8298691EB40}"/>
              </a:ext>
            </a:extLst>
          </p:cNvPr>
          <p:cNvSpPr txBox="1"/>
          <p:nvPr/>
        </p:nvSpPr>
        <p:spPr>
          <a:xfrm>
            <a:off x="6302926" y="3247941"/>
            <a:ext cx="4530184" cy="646331"/>
          </a:xfrm>
          <a:prstGeom prst="rect">
            <a:avLst/>
          </a:prstGeom>
          <a:noFill/>
          <a:ln w="28575">
            <a:solidFill>
              <a:schemeClr val="accent4"/>
            </a:solidFill>
          </a:ln>
        </p:spPr>
        <p:txBody>
          <a:bodyPr wrap="square" rtlCol="0">
            <a:spAutoFit/>
          </a:bodyPr>
          <a:lstStyle/>
          <a:p>
            <a:pPr rtl="0">
              <a:spcBef>
                <a:spcPts val="1200"/>
              </a:spcBef>
              <a:spcAft>
                <a:spcPts val="1200"/>
              </a:spcAft>
            </a:pPr>
            <a:r>
              <a:rPr lang="en-US" sz="1200" b="0" i="0" u="none" strike="noStrike" dirty="0">
                <a:solidFill>
                  <a:srgbClr val="000000"/>
                </a:solidFill>
                <a:effectLst/>
                <a:latin typeface="Arial" panose="020B0604020202020204" pitchFamily="34" charset="0"/>
              </a:rPr>
              <a:t>Our tool must follow the AI policy procedure by providing the potential risks to the TPSB, the mitigations to those risks, along with monitoring guidelines for privacy and discrimination</a:t>
            </a:r>
            <a:endParaRPr lang="en-CA" sz="1000" i="1" dirty="0"/>
          </a:p>
        </p:txBody>
      </p:sp>
      <p:sp>
        <p:nvSpPr>
          <p:cNvPr id="68" name="TextBox 67">
            <a:extLst>
              <a:ext uri="{FF2B5EF4-FFF2-40B4-BE49-F238E27FC236}">
                <a16:creationId xmlns:a16="http://schemas.microsoft.com/office/drawing/2014/main" id="{B791E204-5767-7480-712A-92F68F780225}"/>
              </a:ext>
            </a:extLst>
          </p:cNvPr>
          <p:cNvSpPr txBox="1"/>
          <p:nvPr/>
        </p:nvSpPr>
        <p:spPr>
          <a:xfrm>
            <a:off x="6302925" y="4652798"/>
            <a:ext cx="4554393" cy="1138773"/>
          </a:xfrm>
          <a:prstGeom prst="rect">
            <a:avLst/>
          </a:prstGeom>
          <a:noFill/>
          <a:ln w="28575">
            <a:solidFill>
              <a:schemeClr val="accent1"/>
            </a:solidFill>
          </a:ln>
        </p:spPr>
        <p:txBody>
          <a:bodyPr wrap="square" rtlCol="0">
            <a:spAutoFit/>
          </a:bodyPr>
          <a:lstStyle/>
          <a:p>
            <a:pPr marL="171450" indent="-171450" rtl="0">
              <a:spcBef>
                <a:spcPts val="1200"/>
              </a:spcBef>
              <a:buFont typeface="Arial" panose="020B0604020202020204" pitchFamily="34" charset="0"/>
              <a:buChar char="•"/>
            </a:pPr>
            <a:r>
              <a:rPr lang="en-US" sz="1200" dirty="0">
                <a:latin typeface="Arial" panose="020B0604020202020204" pitchFamily="34" charset="0"/>
              </a:rPr>
              <a:t>Our tool can help ensure guidelines are met by having training documentation and continuous levels for the constable level, divisional level, and chief of police level </a:t>
            </a:r>
          </a:p>
          <a:p>
            <a:pPr marL="171450" indent="-171450" rtl="0">
              <a:spcBef>
                <a:spcPts val="1200"/>
              </a:spcBef>
              <a:buFont typeface="Arial" panose="020B0604020202020204" pitchFamily="34" charset="0"/>
              <a:buChar char="•"/>
            </a:pPr>
            <a:r>
              <a:rPr lang="en-US" sz="1100" dirty="0"/>
              <a:t>Our tool can help integrate with existing technology by communicating with I/CAD, TRMS, and ArcGIS</a:t>
            </a:r>
            <a:endParaRPr lang="en-CA" sz="1000" i="1" dirty="0"/>
          </a:p>
        </p:txBody>
      </p:sp>
      <p:sp>
        <p:nvSpPr>
          <p:cNvPr id="69" name="Google Shape;297;p7">
            <a:extLst>
              <a:ext uri="{FF2B5EF4-FFF2-40B4-BE49-F238E27FC236}">
                <a16:creationId xmlns:a16="http://schemas.microsoft.com/office/drawing/2014/main" id="{F83A1160-79FC-C275-FCD5-5488BD6F9D6F}"/>
              </a:ext>
            </a:extLst>
          </p:cNvPr>
          <p:cNvSpPr/>
          <p:nvPr/>
        </p:nvSpPr>
        <p:spPr>
          <a:xfrm>
            <a:off x="5614190" y="4631625"/>
            <a:ext cx="502914" cy="490498"/>
          </a:xfrm>
          <a:prstGeom prst="ellipse">
            <a:avLst/>
          </a:prstGeom>
          <a:solidFill>
            <a:schemeClr val="bg1"/>
          </a:solidFill>
          <a:ln w="38100" cap="flat" cmpd="sng">
            <a:solidFill>
              <a:schemeClr val="accent2"/>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dirty="0">
                <a:latin typeface="Helvetica Neue Light"/>
                <a:ea typeface="Helvetica Neue Light"/>
                <a:cs typeface="Helvetica Neue Light"/>
                <a:sym typeface="Helvetica Neue Light"/>
              </a:rPr>
              <a:t>2</a:t>
            </a:r>
            <a:endParaRPr sz="2800" i="0" u="none" strike="noStrike" dirty="0">
              <a:solidFill>
                <a:srgbClr val="000000"/>
              </a:solidFill>
              <a:latin typeface="Helvetica Neue Light"/>
              <a:ea typeface="Helvetica Neue Light"/>
              <a:cs typeface="Helvetica Neue Light"/>
              <a:sym typeface="Helvetica Neue Light"/>
            </a:endParaRPr>
          </a:p>
        </p:txBody>
      </p:sp>
      <p:sp>
        <p:nvSpPr>
          <p:cNvPr id="70" name="Google Shape;297;p7">
            <a:extLst>
              <a:ext uri="{FF2B5EF4-FFF2-40B4-BE49-F238E27FC236}">
                <a16:creationId xmlns:a16="http://schemas.microsoft.com/office/drawing/2014/main" id="{0D509504-F31D-D480-3272-7E9E57B82EB4}"/>
              </a:ext>
            </a:extLst>
          </p:cNvPr>
          <p:cNvSpPr/>
          <p:nvPr/>
        </p:nvSpPr>
        <p:spPr>
          <a:xfrm>
            <a:off x="5614190" y="5221051"/>
            <a:ext cx="502914" cy="490498"/>
          </a:xfrm>
          <a:prstGeom prst="ellipse">
            <a:avLst/>
          </a:prstGeom>
          <a:solidFill>
            <a:schemeClr val="bg1"/>
          </a:solidFill>
          <a:ln w="38100" cap="flat" cmpd="sng">
            <a:solidFill>
              <a:schemeClr val="accent1"/>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dirty="0">
                <a:latin typeface="Helvetica Neue Light"/>
                <a:ea typeface="Helvetica Neue Light"/>
                <a:cs typeface="Helvetica Neue Light"/>
                <a:sym typeface="Helvetica Neue Light"/>
              </a:rPr>
              <a:t>3</a:t>
            </a:r>
            <a:endParaRPr sz="2800" i="0" u="none" strike="noStrike" dirty="0">
              <a:solidFill>
                <a:srgbClr val="000000"/>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3904406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444;p11">
            <a:extLst>
              <a:ext uri="{FF2B5EF4-FFF2-40B4-BE49-F238E27FC236}">
                <a16:creationId xmlns:a16="http://schemas.microsoft.com/office/drawing/2014/main" id="{E8383709-664C-021B-FE96-1B86716F4ECE}"/>
              </a:ext>
            </a:extLst>
          </p:cNvPr>
          <p:cNvSpPr/>
          <p:nvPr/>
        </p:nvSpPr>
        <p:spPr>
          <a:xfrm>
            <a:off x="6483858" y="1283502"/>
            <a:ext cx="4544601" cy="594209"/>
          </a:xfrm>
          <a:prstGeom prst="roundRect">
            <a:avLst/>
          </a:prstGeom>
          <a:noFill/>
          <a:ln>
            <a:solidFill>
              <a:schemeClr val="accent6">
                <a:lumMod val="6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dirty="0">
              <a:solidFill>
                <a:sysClr val="windowText" lastClr="000000"/>
              </a:solidFill>
              <a:latin typeface="Helvetica Neue Light"/>
              <a:ea typeface="Helvetica Neue Light"/>
              <a:cs typeface="Helvetica Neue Light"/>
              <a:sym typeface="Helvetica Neue Light"/>
            </a:endParaRPr>
          </a:p>
          <a:p>
            <a:pPr marL="0" marR="0" lvl="0" indent="0" algn="ctr" rtl="0">
              <a:spcBef>
                <a:spcPts val="0"/>
              </a:spcBef>
              <a:spcAft>
                <a:spcPts val="0"/>
              </a:spcAft>
              <a:buNone/>
            </a:pPr>
            <a:r>
              <a:rPr lang="en-US" sz="1800" dirty="0">
                <a:solidFill>
                  <a:sysClr val="windowText" lastClr="000000"/>
                </a:solidFill>
                <a:latin typeface="Helvetica Neue Light"/>
                <a:ea typeface="Helvetica Neue Light"/>
                <a:cs typeface="Helvetica Neue Light"/>
                <a:sym typeface="Helvetica Neue Light"/>
              </a:rPr>
              <a:t>Technology Considerations</a:t>
            </a:r>
          </a:p>
          <a:p>
            <a:pPr algn="ctr"/>
            <a:r>
              <a:rPr lang="en-US" sz="1800" dirty="0">
                <a:solidFill>
                  <a:schemeClr val="tx1"/>
                </a:solidFill>
                <a:latin typeface="Helvetica Neue Light"/>
                <a:ea typeface="Helvetica Neue Light"/>
                <a:cs typeface="Helvetica Neue Light"/>
                <a:sym typeface="Helvetica Neue Light"/>
              </a:rPr>
              <a:t>(Toronto Police Services Board)</a:t>
            </a:r>
          </a:p>
          <a:p>
            <a:pPr marL="0" marR="0" lvl="0" indent="0" algn="ctr" rtl="0">
              <a:spcBef>
                <a:spcPts val="0"/>
              </a:spcBef>
              <a:spcAft>
                <a:spcPts val="0"/>
              </a:spcAft>
              <a:buNone/>
            </a:pPr>
            <a:r>
              <a:rPr lang="en-US" sz="1800" dirty="0">
                <a:solidFill>
                  <a:sysClr val="windowText" lastClr="000000"/>
                </a:solidFill>
                <a:latin typeface="Helvetica Neue Light"/>
                <a:ea typeface="Helvetica Neue Light"/>
                <a:cs typeface="Helvetica Neue Light"/>
                <a:sym typeface="Helvetica Neue Light"/>
              </a:rPr>
              <a:t> </a:t>
            </a:r>
            <a:endParaRPr sz="1800" dirty="0">
              <a:solidFill>
                <a:sysClr val="windowText" lastClr="000000"/>
              </a:solidFill>
              <a:latin typeface="Helvetica Neue Light"/>
              <a:ea typeface="Helvetica Neue Light"/>
              <a:cs typeface="Helvetica Neue Light"/>
              <a:sym typeface="Helvetica Neue Light"/>
            </a:endParaRPr>
          </a:p>
        </p:txBody>
      </p:sp>
      <p:sp>
        <p:nvSpPr>
          <p:cNvPr id="2" name="Google Shape;218;p6">
            <a:extLst>
              <a:ext uri="{FF2B5EF4-FFF2-40B4-BE49-F238E27FC236}">
                <a16:creationId xmlns:a16="http://schemas.microsoft.com/office/drawing/2014/main" id="{06743A17-60ED-8448-B1F5-DF8C2CEC130F}"/>
              </a:ext>
            </a:extLst>
          </p:cNvPr>
          <p:cNvSpPr/>
          <p:nvPr/>
        </p:nvSpPr>
        <p:spPr>
          <a:xfrm>
            <a:off x="186173" y="352642"/>
            <a:ext cx="11011011" cy="675874"/>
          </a:xfrm>
          <a:prstGeom prst="parallelogram">
            <a:avLst>
              <a:gd name="adj" fmla="val 25000"/>
            </a:avLst>
          </a:prstGeom>
          <a:solidFill>
            <a:schemeClr val="accent1">
              <a:lumMod val="40000"/>
              <a:lumOff val="60000"/>
            </a:schemeClr>
          </a:solidFill>
          <a:ln>
            <a:solidFill>
              <a:srgbClr val="FAADAE"/>
            </a:solid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 name="Google Shape;209;p5">
            <a:extLst>
              <a:ext uri="{FF2B5EF4-FFF2-40B4-BE49-F238E27FC236}">
                <a16:creationId xmlns:a16="http://schemas.microsoft.com/office/drawing/2014/main" id="{7B5DAAE8-D931-C146-B595-8443D95072EC}"/>
              </a:ext>
            </a:extLst>
          </p:cNvPr>
          <p:cNvSpPr txBox="1"/>
          <p:nvPr/>
        </p:nvSpPr>
        <p:spPr>
          <a:xfrm>
            <a:off x="486136" y="335666"/>
            <a:ext cx="979420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Helvetica Neue Light"/>
                <a:ea typeface="Helvetica Neue Light"/>
                <a:sym typeface="Helvetica Neue Light"/>
              </a:rPr>
              <a:t>External Environment- Old</a:t>
            </a:r>
            <a:r>
              <a:rPr lang="en-US" sz="3600">
                <a:solidFill>
                  <a:schemeClr val="dk1"/>
                </a:solidFill>
                <a:latin typeface="Helvetica Neue Light"/>
                <a:ea typeface="Helvetica Neue Light"/>
                <a:sym typeface="Helvetica Neue Light"/>
              </a:rPr>
              <a:t> 2</a:t>
            </a:r>
            <a:endParaRPr lang="en-US" dirty="0"/>
          </a:p>
        </p:txBody>
      </p:sp>
      <p:cxnSp>
        <p:nvCxnSpPr>
          <p:cNvPr id="6" name="Straight Connector 5">
            <a:extLst>
              <a:ext uri="{FF2B5EF4-FFF2-40B4-BE49-F238E27FC236}">
                <a16:creationId xmlns:a16="http://schemas.microsoft.com/office/drawing/2014/main" id="{06248E1E-9926-D24E-9896-97BE4A982D25}"/>
              </a:ext>
            </a:extLst>
          </p:cNvPr>
          <p:cNvCxnSpPr>
            <a:cxnSpLocks/>
          </p:cNvCxnSpPr>
          <p:nvPr/>
        </p:nvCxnSpPr>
        <p:spPr>
          <a:xfrm>
            <a:off x="5416126" y="1477106"/>
            <a:ext cx="0" cy="4169201"/>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E9E2FFEB-3E2C-044C-B2C9-AD2812887E54}"/>
              </a:ext>
            </a:extLst>
          </p:cNvPr>
          <p:cNvSpPr/>
          <p:nvPr/>
        </p:nvSpPr>
        <p:spPr>
          <a:xfrm>
            <a:off x="5728319" y="1130564"/>
            <a:ext cx="925448" cy="894646"/>
          </a:xfrm>
          <a:prstGeom prst="ellipse">
            <a:avLst/>
          </a:prstGeom>
          <a:solidFill>
            <a:schemeClr val="bg1"/>
          </a:solidFill>
          <a:ln w="38100">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444;p11">
            <a:extLst>
              <a:ext uri="{FF2B5EF4-FFF2-40B4-BE49-F238E27FC236}">
                <a16:creationId xmlns:a16="http://schemas.microsoft.com/office/drawing/2014/main" id="{2A3B8695-F47C-68D2-544D-CBF033EF1059}"/>
              </a:ext>
            </a:extLst>
          </p:cNvPr>
          <p:cNvSpPr/>
          <p:nvPr/>
        </p:nvSpPr>
        <p:spPr>
          <a:xfrm>
            <a:off x="1009661" y="1256863"/>
            <a:ext cx="4037334" cy="594209"/>
          </a:xfrm>
          <a:prstGeom prst="roundRect">
            <a:avLst/>
          </a:prstGeom>
          <a:noFill/>
          <a:ln>
            <a:solidFill>
              <a:schemeClr val="accent6">
                <a:lumMod val="6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Helvetica Neue Light"/>
                <a:ea typeface="Helvetica Neue Light"/>
                <a:cs typeface="Helvetica Neue Light"/>
                <a:sym typeface="Helvetica Neue Light"/>
              </a:rPr>
              <a:t>Regulatory Considerations </a:t>
            </a:r>
          </a:p>
          <a:p>
            <a:pPr marL="0" marR="0" lvl="0" indent="0" algn="ctr" rtl="0">
              <a:spcBef>
                <a:spcPts val="0"/>
              </a:spcBef>
              <a:spcAft>
                <a:spcPts val="0"/>
              </a:spcAft>
              <a:buNone/>
            </a:pPr>
            <a:r>
              <a:rPr lang="en-US" sz="1800" dirty="0">
                <a:solidFill>
                  <a:schemeClr val="tx1"/>
                </a:solidFill>
                <a:latin typeface="Helvetica Neue Light"/>
                <a:ea typeface="Helvetica Neue Light"/>
                <a:cs typeface="Helvetica Neue Light"/>
                <a:sym typeface="Helvetica Neue Light"/>
              </a:rPr>
              <a:t>(Toronto Police Services Board)</a:t>
            </a:r>
            <a:endParaRPr sz="1800" dirty="0">
              <a:solidFill>
                <a:schemeClr val="tx1"/>
              </a:solidFill>
              <a:latin typeface="Helvetica Neue Light"/>
              <a:ea typeface="Helvetica Neue Light"/>
              <a:cs typeface="Helvetica Neue Light"/>
              <a:sym typeface="Helvetica Neue Light"/>
            </a:endParaRPr>
          </a:p>
        </p:txBody>
      </p:sp>
      <p:pic>
        <p:nvPicPr>
          <p:cNvPr id="8" name="Picture 7" descr="A picture containing graphics, clipart, graphic design, screenshot&#10;&#10;Description automatically generated">
            <a:extLst>
              <a:ext uri="{FF2B5EF4-FFF2-40B4-BE49-F238E27FC236}">
                <a16:creationId xmlns:a16="http://schemas.microsoft.com/office/drawing/2014/main" id="{A4B9F9EA-5530-6DB6-1E64-6E2FE9FA934F}"/>
              </a:ext>
            </a:extLst>
          </p:cNvPr>
          <p:cNvPicPr>
            <a:picLocks noChangeAspect="1"/>
          </p:cNvPicPr>
          <p:nvPr/>
        </p:nvPicPr>
        <p:blipFill>
          <a:blip r:embed="rId2"/>
          <a:stretch>
            <a:fillRect/>
          </a:stretch>
        </p:blipFill>
        <p:spPr>
          <a:xfrm>
            <a:off x="5915110" y="1278034"/>
            <a:ext cx="551866" cy="551866"/>
          </a:xfrm>
          <a:prstGeom prst="rect">
            <a:avLst/>
          </a:prstGeom>
        </p:spPr>
      </p:pic>
      <p:grpSp>
        <p:nvGrpSpPr>
          <p:cNvPr id="14" name="Group 13">
            <a:extLst>
              <a:ext uri="{FF2B5EF4-FFF2-40B4-BE49-F238E27FC236}">
                <a16:creationId xmlns:a16="http://schemas.microsoft.com/office/drawing/2014/main" id="{087ADF22-2BCA-2DA2-DF2F-4A503E8AE6E6}"/>
              </a:ext>
            </a:extLst>
          </p:cNvPr>
          <p:cNvGrpSpPr/>
          <p:nvPr/>
        </p:nvGrpSpPr>
        <p:grpSpPr>
          <a:xfrm>
            <a:off x="205144" y="1099251"/>
            <a:ext cx="925448" cy="894646"/>
            <a:chOff x="188134" y="1208922"/>
            <a:chExt cx="1398693" cy="1398693"/>
          </a:xfrm>
        </p:grpSpPr>
        <p:sp>
          <p:nvSpPr>
            <p:cNvPr id="4" name="Oval 3">
              <a:extLst>
                <a:ext uri="{FF2B5EF4-FFF2-40B4-BE49-F238E27FC236}">
                  <a16:creationId xmlns:a16="http://schemas.microsoft.com/office/drawing/2014/main" id="{AF1AC72C-BAFA-F34E-B05A-97AA1521B29C}"/>
                </a:ext>
              </a:extLst>
            </p:cNvPr>
            <p:cNvSpPr/>
            <p:nvPr/>
          </p:nvSpPr>
          <p:spPr>
            <a:xfrm>
              <a:off x="188134" y="1208922"/>
              <a:ext cx="1398693" cy="1398693"/>
            </a:xfrm>
            <a:prstGeom prst="ellipse">
              <a:avLst/>
            </a:prstGeom>
            <a:solidFill>
              <a:schemeClr val="bg1"/>
            </a:solidFill>
            <a:ln w="38100">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aper with a stamp&#10;&#10;Description automatically generated with low confidence">
              <a:extLst>
                <a:ext uri="{FF2B5EF4-FFF2-40B4-BE49-F238E27FC236}">
                  <a16:creationId xmlns:a16="http://schemas.microsoft.com/office/drawing/2014/main" id="{4BB4659F-7F7E-5E11-9401-707E797217DB}"/>
                </a:ext>
              </a:extLst>
            </p:cNvPr>
            <p:cNvPicPr>
              <a:picLocks noChangeAspect="1"/>
            </p:cNvPicPr>
            <p:nvPr/>
          </p:nvPicPr>
          <p:blipFill>
            <a:blip r:embed="rId3"/>
            <a:stretch>
              <a:fillRect/>
            </a:stretch>
          </p:blipFill>
          <p:spPr>
            <a:xfrm>
              <a:off x="486136" y="1447035"/>
              <a:ext cx="894919" cy="894919"/>
            </a:xfrm>
            <a:prstGeom prst="rect">
              <a:avLst/>
            </a:prstGeom>
          </p:spPr>
        </p:pic>
      </p:grpSp>
      <p:sp>
        <p:nvSpPr>
          <p:cNvPr id="55" name="Google Shape;297;p7">
            <a:extLst>
              <a:ext uri="{FF2B5EF4-FFF2-40B4-BE49-F238E27FC236}">
                <a16:creationId xmlns:a16="http://schemas.microsoft.com/office/drawing/2014/main" id="{ECC5C573-D3D6-D523-73A5-12D3530E9531}"/>
              </a:ext>
            </a:extLst>
          </p:cNvPr>
          <p:cNvSpPr/>
          <p:nvPr/>
        </p:nvSpPr>
        <p:spPr>
          <a:xfrm>
            <a:off x="186402" y="3247941"/>
            <a:ext cx="502914" cy="490498"/>
          </a:xfrm>
          <a:prstGeom prst="ellipse">
            <a:avLst/>
          </a:prstGeom>
          <a:solidFill>
            <a:schemeClr val="bg1"/>
          </a:solidFill>
          <a:ln w="38100" cap="flat" cmpd="sng">
            <a:solidFill>
              <a:schemeClr val="accent4"/>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i="0" u="none" strike="noStrike" dirty="0">
                <a:solidFill>
                  <a:srgbClr val="000000"/>
                </a:solidFill>
                <a:latin typeface="Helvetica Neue Light"/>
                <a:ea typeface="Helvetica Neue Light"/>
                <a:cs typeface="Helvetica Neue Light"/>
                <a:sym typeface="Helvetica Neue Light"/>
              </a:rPr>
              <a:t>1</a:t>
            </a:r>
            <a:endParaRPr sz="2800" i="0" u="none" strike="noStrike" dirty="0">
              <a:solidFill>
                <a:srgbClr val="000000"/>
              </a:solidFill>
              <a:latin typeface="Helvetica Neue Light"/>
              <a:ea typeface="Helvetica Neue Light"/>
              <a:cs typeface="Helvetica Neue Light"/>
              <a:sym typeface="Helvetica Neue Light"/>
            </a:endParaRPr>
          </a:p>
        </p:txBody>
      </p:sp>
      <p:sp>
        <p:nvSpPr>
          <p:cNvPr id="57" name="Google Shape;297;p7">
            <a:extLst>
              <a:ext uri="{FF2B5EF4-FFF2-40B4-BE49-F238E27FC236}">
                <a16:creationId xmlns:a16="http://schemas.microsoft.com/office/drawing/2014/main" id="{C8DDFA61-3876-886F-E922-E60B5F1E39F7}"/>
              </a:ext>
            </a:extLst>
          </p:cNvPr>
          <p:cNvSpPr/>
          <p:nvPr/>
        </p:nvSpPr>
        <p:spPr>
          <a:xfrm>
            <a:off x="798241" y="3247941"/>
            <a:ext cx="502914" cy="490498"/>
          </a:xfrm>
          <a:prstGeom prst="ellipse">
            <a:avLst/>
          </a:prstGeom>
          <a:solidFill>
            <a:schemeClr val="bg1"/>
          </a:solidFill>
          <a:ln w="38100" cap="flat" cmpd="sng">
            <a:solidFill>
              <a:schemeClr val="accent2"/>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dirty="0">
                <a:latin typeface="Helvetica Neue Light"/>
                <a:ea typeface="Helvetica Neue Light"/>
                <a:cs typeface="Helvetica Neue Light"/>
                <a:sym typeface="Helvetica Neue Light"/>
              </a:rPr>
              <a:t>2</a:t>
            </a:r>
            <a:endParaRPr sz="2800" i="0" u="none" strike="noStrike" dirty="0">
              <a:solidFill>
                <a:srgbClr val="000000"/>
              </a:solidFill>
              <a:latin typeface="Helvetica Neue Light"/>
              <a:ea typeface="Helvetica Neue Light"/>
              <a:cs typeface="Helvetica Neue Light"/>
              <a:sym typeface="Helvetica Neue Light"/>
            </a:endParaRPr>
          </a:p>
        </p:txBody>
      </p:sp>
      <p:sp>
        <p:nvSpPr>
          <p:cNvPr id="63" name="TextBox 62">
            <a:extLst>
              <a:ext uri="{FF2B5EF4-FFF2-40B4-BE49-F238E27FC236}">
                <a16:creationId xmlns:a16="http://schemas.microsoft.com/office/drawing/2014/main" id="{F451990D-0ECE-AC14-B217-5F140DD6B5D1}"/>
              </a:ext>
            </a:extLst>
          </p:cNvPr>
          <p:cNvSpPr txBox="1"/>
          <p:nvPr/>
        </p:nvSpPr>
        <p:spPr>
          <a:xfrm>
            <a:off x="1460461" y="3081768"/>
            <a:ext cx="3730886" cy="646331"/>
          </a:xfrm>
          <a:prstGeom prst="rect">
            <a:avLst/>
          </a:prstGeom>
          <a:noFill/>
          <a:ln w="28575">
            <a:solidFill>
              <a:schemeClr val="accent4"/>
            </a:solidFill>
          </a:ln>
        </p:spPr>
        <p:txBody>
          <a:bodyPr wrap="square" rtlCol="0">
            <a:spAutoFit/>
          </a:bodyPr>
          <a:lstStyle/>
          <a:p>
            <a:pPr rtl="0">
              <a:spcBef>
                <a:spcPts val="1200"/>
              </a:spcBef>
              <a:spcAft>
                <a:spcPts val="1200"/>
              </a:spcAft>
            </a:pPr>
            <a:r>
              <a:rPr lang="en-US" sz="1200" b="0" i="0" u="none" strike="noStrike" dirty="0">
                <a:solidFill>
                  <a:srgbClr val="000000"/>
                </a:solidFill>
                <a:effectLst/>
                <a:latin typeface="Arial" panose="020B0604020202020204" pitchFamily="34" charset="0"/>
              </a:rPr>
              <a:t>Our tool must consider the number of officers per division and the constraint 70% of reactive service when creating new guidelines.</a:t>
            </a:r>
            <a:endParaRPr lang="en-CA" sz="1000" i="1" dirty="0"/>
          </a:p>
        </p:txBody>
      </p:sp>
      <p:sp>
        <p:nvSpPr>
          <p:cNvPr id="64" name="TextBox 63">
            <a:extLst>
              <a:ext uri="{FF2B5EF4-FFF2-40B4-BE49-F238E27FC236}">
                <a16:creationId xmlns:a16="http://schemas.microsoft.com/office/drawing/2014/main" id="{1C590AAB-9DE4-83A2-B5EF-14F8CE680EE4}"/>
              </a:ext>
            </a:extLst>
          </p:cNvPr>
          <p:cNvSpPr txBox="1"/>
          <p:nvPr/>
        </p:nvSpPr>
        <p:spPr>
          <a:xfrm>
            <a:off x="843502" y="4863240"/>
            <a:ext cx="4398956" cy="984885"/>
          </a:xfrm>
          <a:prstGeom prst="rect">
            <a:avLst/>
          </a:prstGeom>
          <a:noFill/>
          <a:ln w="28575">
            <a:solidFill>
              <a:schemeClr val="accent1"/>
            </a:solidFill>
          </a:ln>
        </p:spPr>
        <p:txBody>
          <a:bodyPr wrap="square" rtlCol="0">
            <a:spAutoFit/>
          </a:bodyPr>
          <a:lstStyle/>
          <a:p>
            <a:pPr marL="171450" indent="-171450" rtl="0">
              <a:spcBef>
                <a:spcPts val="1200"/>
              </a:spcBef>
              <a:buFont typeface="Arial" panose="020B0604020202020204" pitchFamily="34" charset="0"/>
              <a:buChar char="•"/>
            </a:pPr>
            <a:r>
              <a:rPr lang="en-US" sz="1200" b="0" i="0" u="none" strike="noStrike" dirty="0">
                <a:solidFill>
                  <a:srgbClr val="000000"/>
                </a:solidFill>
                <a:effectLst/>
                <a:latin typeface="Arial" panose="020B0604020202020204" pitchFamily="34" charset="0"/>
              </a:rPr>
              <a:t>Our tool can help at-scene compliance by communicating with I/CAD auto-generate time</a:t>
            </a:r>
            <a:r>
              <a:rPr lang="en-US" sz="1200" b="0" i="0" u="none" strike="noStrike">
                <a:solidFill>
                  <a:srgbClr val="000000"/>
                </a:solidFill>
                <a:effectLst/>
                <a:latin typeface="Arial" panose="020B0604020202020204" pitchFamily="34" charset="0"/>
              </a:rPr>
              <a:t> using location</a:t>
            </a:r>
            <a:endParaRPr lang="en-US" sz="1200" b="0" i="0" u="none" strike="noStrike" dirty="0">
              <a:solidFill>
                <a:srgbClr val="000000"/>
              </a:solidFill>
              <a:effectLst/>
              <a:latin typeface="Arial" panose="020B0604020202020204" pitchFamily="34" charset="0"/>
            </a:endParaRPr>
          </a:p>
          <a:p>
            <a:pPr marL="171450" indent="-171450" rtl="0">
              <a:spcBef>
                <a:spcPts val="1200"/>
              </a:spcBef>
              <a:buFont typeface="Arial" panose="020B0604020202020204" pitchFamily="34" charset="0"/>
              <a:buChar char="•"/>
            </a:pPr>
            <a:r>
              <a:rPr lang="en-US" sz="1200" dirty="0">
                <a:latin typeface="Arial" panose="020B0604020202020204" pitchFamily="34" charset="0"/>
              </a:rPr>
              <a:t>Our tool can help with clearance time by communicating with I/CAD to autofill reports</a:t>
            </a:r>
            <a:endParaRPr lang="en-CA" sz="1000" i="1" dirty="0"/>
          </a:p>
        </p:txBody>
      </p:sp>
      <p:sp>
        <p:nvSpPr>
          <p:cNvPr id="65" name="Google Shape;297;p7">
            <a:extLst>
              <a:ext uri="{FF2B5EF4-FFF2-40B4-BE49-F238E27FC236}">
                <a16:creationId xmlns:a16="http://schemas.microsoft.com/office/drawing/2014/main" id="{B49C5CEE-F693-4C6C-EAB6-0EE431E1E713}"/>
              </a:ext>
            </a:extLst>
          </p:cNvPr>
          <p:cNvSpPr/>
          <p:nvPr/>
        </p:nvSpPr>
        <p:spPr>
          <a:xfrm>
            <a:off x="200446" y="5197070"/>
            <a:ext cx="502914" cy="490498"/>
          </a:xfrm>
          <a:prstGeom prst="ellipse">
            <a:avLst/>
          </a:prstGeom>
          <a:solidFill>
            <a:schemeClr val="bg1"/>
          </a:solidFill>
          <a:ln w="38100" cap="flat" cmpd="sng">
            <a:solidFill>
              <a:schemeClr val="accent1"/>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dirty="0">
                <a:latin typeface="Helvetica Neue Light"/>
                <a:ea typeface="Helvetica Neue Light"/>
                <a:cs typeface="Helvetica Neue Light"/>
                <a:sym typeface="Helvetica Neue Light"/>
              </a:rPr>
              <a:t>3</a:t>
            </a:r>
            <a:endParaRPr sz="2800" i="0" u="none" strike="noStrike" dirty="0">
              <a:solidFill>
                <a:srgbClr val="000000"/>
              </a:solidFill>
              <a:latin typeface="Helvetica Neue Light"/>
              <a:ea typeface="Helvetica Neue Light"/>
              <a:cs typeface="Helvetica Neue Light"/>
              <a:sym typeface="Helvetica Neue Light"/>
            </a:endParaRPr>
          </a:p>
        </p:txBody>
      </p:sp>
      <p:sp>
        <p:nvSpPr>
          <p:cNvPr id="66" name="Google Shape;297;p7">
            <a:extLst>
              <a:ext uri="{FF2B5EF4-FFF2-40B4-BE49-F238E27FC236}">
                <a16:creationId xmlns:a16="http://schemas.microsoft.com/office/drawing/2014/main" id="{AB409C4C-9FAE-3C2D-4D29-ED9243AB7432}"/>
              </a:ext>
            </a:extLst>
          </p:cNvPr>
          <p:cNvSpPr/>
          <p:nvPr/>
        </p:nvSpPr>
        <p:spPr>
          <a:xfrm>
            <a:off x="5679591" y="3231408"/>
            <a:ext cx="502914" cy="490498"/>
          </a:xfrm>
          <a:prstGeom prst="ellipse">
            <a:avLst/>
          </a:prstGeom>
          <a:solidFill>
            <a:schemeClr val="bg1"/>
          </a:solidFill>
          <a:ln w="38100" cap="flat" cmpd="sng">
            <a:solidFill>
              <a:schemeClr val="accent4"/>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i="0" u="none" strike="noStrike" dirty="0">
                <a:solidFill>
                  <a:srgbClr val="000000"/>
                </a:solidFill>
                <a:latin typeface="Helvetica Neue Light"/>
                <a:ea typeface="Helvetica Neue Light"/>
                <a:cs typeface="Helvetica Neue Light"/>
                <a:sym typeface="Helvetica Neue Light"/>
              </a:rPr>
              <a:t>1</a:t>
            </a:r>
            <a:endParaRPr sz="2800" i="0" u="none" strike="noStrike" dirty="0">
              <a:solidFill>
                <a:srgbClr val="000000"/>
              </a:solidFill>
              <a:latin typeface="Helvetica Neue Light"/>
              <a:ea typeface="Helvetica Neue Light"/>
              <a:cs typeface="Helvetica Neue Light"/>
              <a:sym typeface="Helvetica Neue Light"/>
            </a:endParaRPr>
          </a:p>
        </p:txBody>
      </p:sp>
      <p:sp>
        <p:nvSpPr>
          <p:cNvPr id="67" name="TextBox 66">
            <a:extLst>
              <a:ext uri="{FF2B5EF4-FFF2-40B4-BE49-F238E27FC236}">
                <a16:creationId xmlns:a16="http://schemas.microsoft.com/office/drawing/2014/main" id="{FF964DFF-309C-3EDE-8BF3-F8298691EB40}"/>
              </a:ext>
            </a:extLst>
          </p:cNvPr>
          <p:cNvSpPr txBox="1"/>
          <p:nvPr/>
        </p:nvSpPr>
        <p:spPr>
          <a:xfrm>
            <a:off x="6351554" y="3071244"/>
            <a:ext cx="4530184" cy="646331"/>
          </a:xfrm>
          <a:prstGeom prst="rect">
            <a:avLst/>
          </a:prstGeom>
          <a:noFill/>
          <a:ln w="28575">
            <a:solidFill>
              <a:schemeClr val="accent4"/>
            </a:solidFill>
          </a:ln>
        </p:spPr>
        <p:txBody>
          <a:bodyPr wrap="square" rtlCol="0">
            <a:spAutoFit/>
          </a:bodyPr>
          <a:lstStyle/>
          <a:p>
            <a:pPr rtl="0">
              <a:spcBef>
                <a:spcPts val="1200"/>
              </a:spcBef>
              <a:spcAft>
                <a:spcPts val="1200"/>
              </a:spcAft>
            </a:pPr>
            <a:r>
              <a:rPr lang="en-US" sz="1200" b="0" i="0" u="none" strike="noStrike" dirty="0">
                <a:solidFill>
                  <a:srgbClr val="000000"/>
                </a:solidFill>
                <a:effectLst/>
                <a:latin typeface="Arial" panose="020B0604020202020204" pitchFamily="34" charset="0"/>
              </a:rPr>
              <a:t>Our tool must follow the AI policy procedure by providing the potential risks to the TPSB, the mitigations to those risks, along with monitoring guidelines for privacy and discrimination</a:t>
            </a:r>
            <a:endParaRPr lang="en-CA" sz="1000" i="1" dirty="0"/>
          </a:p>
        </p:txBody>
      </p:sp>
      <p:sp>
        <p:nvSpPr>
          <p:cNvPr id="68" name="TextBox 67">
            <a:extLst>
              <a:ext uri="{FF2B5EF4-FFF2-40B4-BE49-F238E27FC236}">
                <a16:creationId xmlns:a16="http://schemas.microsoft.com/office/drawing/2014/main" id="{B791E204-5767-7480-712A-92F68F780225}"/>
              </a:ext>
            </a:extLst>
          </p:cNvPr>
          <p:cNvSpPr txBox="1"/>
          <p:nvPr/>
        </p:nvSpPr>
        <p:spPr>
          <a:xfrm>
            <a:off x="6302925" y="4652798"/>
            <a:ext cx="4554393" cy="1138773"/>
          </a:xfrm>
          <a:prstGeom prst="rect">
            <a:avLst/>
          </a:prstGeom>
          <a:noFill/>
          <a:ln w="28575">
            <a:solidFill>
              <a:schemeClr val="accent1"/>
            </a:solidFill>
          </a:ln>
        </p:spPr>
        <p:txBody>
          <a:bodyPr wrap="square" rtlCol="0">
            <a:spAutoFit/>
          </a:bodyPr>
          <a:lstStyle/>
          <a:p>
            <a:pPr marL="171450" indent="-171450" rtl="0">
              <a:spcBef>
                <a:spcPts val="1200"/>
              </a:spcBef>
              <a:buFont typeface="Arial" panose="020B0604020202020204" pitchFamily="34" charset="0"/>
              <a:buChar char="•"/>
            </a:pPr>
            <a:r>
              <a:rPr lang="en-US" sz="1200" dirty="0">
                <a:latin typeface="Arial" panose="020B0604020202020204" pitchFamily="34" charset="0"/>
              </a:rPr>
              <a:t>Our tool can help ensure guidelines are met by having training documentation and continuous levels for the constable level, divisional level, and chief of police level </a:t>
            </a:r>
          </a:p>
          <a:p>
            <a:pPr marL="171450" indent="-171450" rtl="0">
              <a:spcBef>
                <a:spcPts val="1200"/>
              </a:spcBef>
              <a:buFont typeface="Arial" panose="020B0604020202020204" pitchFamily="34" charset="0"/>
              <a:buChar char="•"/>
            </a:pPr>
            <a:r>
              <a:rPr lang="en-US" sz="1100" dirty="0"/>
              <a:t>Our tool can help integrate with existing technology by communicating with I/CAD, TRMS, and ArcGIS</a:t>
            </a:r>
            <a:endParaRPr lang="en-CA" sz="1000" i="1" dirty="0"/>
          </a:p>
        </p:txBody>
      </p:sp>
      <p:sp>
        <p:nvSpPr>
          <p:cNvPr id="69" name="Google Shape;297;p7">
            <a:extLst>
              <a:ext uri="{FF2B5EF4-FFF2-40B4-BE49-F238E27FC236}">
                <a16:creationId xmlns:a16="http://schemas.microsoft.com/office/drawing/2014/main" id="{F83A1160-79FC-C275-FCD5-5488BD6F9D6F}"/>
              </a:ext>
            </a:extLst>
          </p:cNvPr>
          <p:cNvSpPr/>
          <p:nvPr/>
        </p:nvSpPr>
        <p:spPr>
          <a:xfrm>
            <a:off x="5614190" y="4631625"/>
            <a:ext cx="502914" cy="490498"/>
          </a:xfrm>
          <a:prstGeom prst="ellipse">
            <a:avLst/>
          </a:prstGeom>
          <a:solidFill>
            <a:schemeClr val="bg1"/>
          </a:solidFill>
          <a:ln w="38100" cap="flat" cmpd="sng">
            <a:solidFill>
              <a:schemeClr val="accent2"/>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dirty="0">
                <a:latin typeface="Helvetica Neue Light"/>
                <a:ea typeface="Helvetica Neue Light"/>
                <a:cs typeface="Helvetica Neue Light"/>
                <a:sym typeface="Helvetica Neue Light"/>
              </a:rPr>
              <a:t>2</a:t>
            </a:r>
            <a:endParaRPr sz="2800" i="0" u="none" strike="noStrike" dirty="0">
              <a:solidFill>
                <a:srgbClr val="000000"/>
              </a:solidFill>
              <a:latin typeface="Helvetica Neue Light"/>
              <a:ea typeface="Helvetica Neue Light"/>
              <a:cs typeface="Helvetica Neue Light"/>
              <a:sym typeface="Helvetica Neue Light"/>
            </a:endParaRPr>
          </a:p>
        </p:txBody>
      </p:sp>
      <p:sp>
        <p:nvSpPr>
          <p:cNvPr id="70" name="Google Shape;297;p7">
            <a:extLst>
              <a:ext uri="{FF2B5EF4-FFF2-40B4-BE49-F238E27FC236}">
                <a16:creationId xmlns:a16="http://schemas.microsoft.com/office/drawing/2014/main" id="{0D509504-F31D-D480-3272-7E9E57B82EB4}"/>
              </a:ext>
            </a:extLst>
          </p:cNvPr>
          <p:cNvSpPr/>
          <p:nvPr/>
        </p:nvSpPr>
        <p:spPr>
          <a:xfrm>
            <a:off x="5614190" y="5221051"/>
            <a:ext cx="502914" cy="490498"/>
          </a:xfrm>
          <a:prstGeom prst="ellipse">
            <a:avLst/>
          </a:prstGeom>
          <a:solidFill>
            <a:schemeClr val="bg1"/>
          </a:solidFill>
          <a:ln w="38100" cap="flat" cmpd="sng">
            <a:solidFill>
              <a:schemeClr val="accent1"/>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dirty="0">
                <a:latin typeface="Helvetica Neue Light"/>
                <a:ea typeface="Helvetica Neue Light"/>
                <a:cs typeface="Helvetica Neue Light"/>
                <a:sym typeface="Helvetica Neue Light"/>
              </a:rPr>
              <a:t>3</a:t>
            </a:r>
            <a:endParaRPr sz="2800" i="0" u="none" strike="noStrike" dirty="0">
              <a:solidFill>
                <a:srgbClr val="000000"/>
              </a:solidFill>
              <a:latin typeface="Helvetica Neue Light"/>
              <a:ea typeface="Helvetica Neue Light"/>
              <a:cs typeface="Helvetica Neue Light"/>
              <a:sym typeface="Helvetica Neue Light"/>
            </a:endParaRPr>
          </a:p>
        </p:txBody>
      </p:sp>
      <p:pic>
        <p:nvPicPr>
          <p:cNvPr id="72" name="Picture 71" descr="A red circle with white text&#10;&#10;Description automatically generated">
            <a:extLst>
              <a:ext uri="{FF2B5EF4-FFF2-40B4-BE49-F238E27FC236}">
                <a16:creationId xmlns:a16="http://schemas.microsoft.com/office/drawing/2014/main" id="{9B4BC89A-64E7-CAE4-2AF8-C900B5D231D0}"/>
              </a:ext>
            </a:extLst>
          </p:cNvPr>
          <p:cNvPicPr>
            <a:picLocks noChangeAspect="1"/>
          </p:cNvPicPr>
          <p:nvPr/>
        </p:nvPicPr>
        <p:blipFill>
          <a:blip r:embed="rId4"/>
          <a:stretch>
            <a:fillRect/>
          </a:stretch>
        </p:blipFill>
        <p:spPr>
          <a:xfrm>
            <a:off x="727525" y="2112229"/>
            <a:ext cx="775094" cy="775094"/>
          </a:xfrm>
          <a:prstGeom prst="rect">
            <a:avLst/>
          </a:prstGeom>
        </p:spPr>
      </p:pic>
      <p:sp>
        <p:nvSpPr>
          <p:cNvPr id="73" name="Google Shape;444;p11">
            <a:extLst>
              <a:ext uri="{FF2B5EF4-FFF2-40B4-BE49-F238E27FC236}">
                <a16:creationId xmlns:a16="http://schemas.microsoft.com/office/drawing/2014/main" id="{4F8EA82F-FF7A-5FCC-0ED2-6A29BEB8D038}"/>
              </a:ext>
            </a:extLst>
          </p:cNvPr>
          <p:cNvSpPr/>
          <p:nvPr/>
        </p:nvSpPr>
        <p:spPr>
          <a:xfrm>
            <a:off x="1837351" y="2112229"/>
            <a:ext cx="2802858" cy="81486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tx1"/>
                </a:solidFill>
                <a:latin typeface="Helvetica Neue Light"/>
                <a:ea typeface="Helvetica Neue Light"/>
                <a:cs typeface="Helvetica Neue Light"/>
                <a:sym typeface="Helvetica Neue Light"/>
              </a:rPr>
              <a:t>Time constraint: Only 70% of PRU constable time allocated for response calls </a:t>
            </a:r>
            <a:endParaRPr dirty="0">
              <a:solidFill>
                <a:schemeClr val="tx1"/>
              </a:solidFill>
              <a:latin typeface="Helvetica Neue Light"/>
              <a:ea typeface="Helvetica Neue Light"/>
              <a:cs typeface="Helvetica Neue Light"/>
              <a:sym typeface="Helvetica Neue Light"/>
            </a:endParaRPr>
          </a:p>
        </p:txBody>
      </p:sp>
      <p:pic>
        <p:nvPicPr>
          <p:cNvPr id="74" name="Picture 73" descr="A red circle with white text&#10;&#10;Description automatically generated">
            <a:extLst>
              <a:ext uri="{FF2B5EF4-FFF2-40B4-BE49-F238E27FC236}">
                <a16:creationId xmlns:a16="http://schemas.microsoft.com/office/drawing/2014/main" id="{A29E77CB-C2E4-C197-E250-EE5FB8FFD317}"/>
              </a:ext>
            </a:extLst>
          </p:cNvPr>
          <p:cNvPicPr>
            <a:picLocks noChangeAspect="1"/>
          </p:cNvPicPr>
          <p:nvPr/>
        </p:nvPicPr>
        <p:blipFill>
          <a:blip r:embed="rId4"/>
          <a:stretch>
            <a:fillRect/>
          </a:stretch>
        </p:blipFill>
        <p:spPr>
          <a:xfrm>
            <a:off x="174128" y="4018373"/>
            <a:ext cx="624015" cy="624015"/>
          </a:xfrm>
          <a:prstGeom prst="rect">
            <a:avLst/>
          </a:prstGeom>
        </p:spPr>
      </p:pic>
      <p:sp>
        <p:nvSpPr>
          <p:cNvPr id="75" name="Google Shape;444;p11">
            <a:extLst>
              <a:ext uri="{FF2B5EF4-FFF2-40B4-BE49-F238E27FC236}">
                <a16:creationId xmlns:a16="http://schemas.microsoft.com/office/drawing/2014/main" id="{2C7873E2-9A12-3859-5029-5DAE813A5D1A}"/>
              </a:ext>
            </a:extLst>
          </p:cNvPr>
          <p:cNvSpPr/>
          <p:nvPr/>
        </p:nvSpPr>
        <p:spPr>
          <a:xfrm>
            <a:off x="908708" y="3956776"/>
            <a:ext cx="1671936" cy="81486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dirty="0">
                <a:solidFill>
                  <a:schemeClr val="tx1"/>
                </a:solidFill>
                <a:latin typeface="Helvetica Neue Light"/>
                <a:ea typeface="Helvetica Neue Light"/>
                <a:cs typeface="Helvetica Neue Light"/>
                <a:sym typeface="Helvetica Neue Light"/>
              </a:rPr>
              <a:t>At-scene PRU compliance for reporting response time</a:t>
            </a:r>
            <a:endParaRPr sz="1100" dirty="0">
              <a:solidFill>
                <a:schemeClr val="tx1"/>
              </a:solidFill>
              <a:latin typeface="Helvetica Neue Light"/>
              <a:ea typeface="Helvetica Neue Light"/>
              <a:cs typeface="Helvetica Neue Light"/>
              <a:sym typeface="Helvetica Neue Light"/>
            </a:endParaRPr>
          </a:p>
        </p:txBody>
      </p:sp>
      <p:cxnSp>
        <p:nvCxnSpPr>
          <p:cNvPr id="76" name="Straight Connector 75">
            <a:extLst>
              <a:ext uri="{FF2B5EF4-FFF2-40B4-BE49-F238E27FC236}">
                <a16:creationId xmlns:a16="http://schemas.microsoft.com/office/drawing/2014/main" id="{7A99254F-B3DD-720A-CF27-B8F5583AD16A}"/>
              </a:ext>
            </a:extLst>
          </p:cNvPr>
          <p:cNvCxnSpPr>
            <a:cxnSpLocks/>
          </p:cNvCxnSpPr>
          <p:nvPr/>
        </p:nvCxnSpPr>
        <p:spPr>
          <a:xfrm>
            <a:off x="195557" y="3847418"/>
            <a:ext cx="10832902" cy="11287"/>
          </a:xfrm>
          <a:prstGeom prst="line">
            <a:avLst/>
          </a:prstGeom>
        </p:spPr>
        <p:style>
          <a:lnRef idx="1">
            <a:schemeClr val="accent1"/>
          </a:lnRef>
          <a:fillRef idx="0">
            <a:schemeClr val="accent1"/>
          </a:fillRef>
          <a:effectRef idx="0">
            <a:schemeClr val="accent1"/>
          </a:effectRef>
          <a:fontRef idx="minor">
            <a:schemeClr val="tx1"/>
          </a:fontRef>
        </p:style>
      </p:cxnSp>
      <p:sp>
        <p:nvSpPr>
          <p:cNvPr id="83" name="Google Shape;297;p7">
            <a:extLst>
              <a:ext uri="{FF2B5EF4-FFF2-40B4-BE49-F238E27FC236}">
                <a16:creationId xmlns:a16="http://schemas.microsoft.com/office/drawing/2014/main" id="{3527B45B-03A0-7FF7-1FCD-0060E5D1D117}"/>
              </a:ext>
            </a:extLst>
          </p:cNvPr>
          <p:cNvSpPr/>
          <p:nvPr/>
        </p:nvSpPr>
        <p:spPr>
          <a:xfrm>
            <a:off x="2714786" y="4019656"/>
            <a:ext cx="744030" cy="318036"/>
          </a:xfrm>
          <a:prstGeom prst="rect">
            <a:avLst/>
          </a:prstGeom>
          <a:solidFill>
            <a:schemeClr val="accent1"/>
          </a:solidFill>
          <a:ln w="38100" cap="flat" cmpd="sng">
            <a:no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dirty="0">
                <a:latin typeface="Helvetica Neue Light"/>
                <a:ea typeface="Helvetica Neue Light"/>
                <a:cs typeface="Helvetica Neue Light"/>
                <a:sym typeface="Helvetica Neue Light"/>
              </a:rPr>
              <a:t>121 min</a:t>
            </a:r>
            <a:endParaRPr sz="2400" i="0" u="none" strike="noStrike" dirty="0">
              <a:solidFill>
                <a:srgbClr val="000000"/>
              </a:solidFill>
              <a:latin typeface="Helvetica Neue Light"/>
              <a:ea typeface="Helvetica Neue Light"/>
              <a:cs typeface="Helvetica Neue Light"/>
              <a:sym typeface="Helvetica Neue Light"/>
            </a:endParaRPr>
          </a:p>
        </p:txBody>
      </p:sp>
      <p:sp>
        <p:nvSpPr>
          <p:cNvPr id="84" name="Google Shape;297;p7">
            <a:extLst>
              <a:ext uri="{FF2B5EF4-FFF2-40B4-BE49-F238E27FC236}">
                <a16:creationId xmlns:a16="http://schemas.microsoft.com/office/drawing/2014/main" id="{F846C345-E72F-79F7-5046-8F13B915E62C}"/>
              </a:ext>
            </a:extLst>
          </p:cNvPr>
          <p:cNvSpPr/>
          <p:nvPr/>
        </p:nvSpPr>
        <p:spPr>
          <a:xfrm>
            <a:off x="2714786" y="4410563"/>
            <a:ext cx="744032" cy="318036"/>
          </a:xfrm>
          <a:prstGeom prst="rect">
            <a:avLst/>
          </a:prstGeom>
          <a:solidFill>
            <a:schemeClr val="accent1"/>
          </a:solidFill>
          <a:ln w="38100" cap="flat" cmpd="sng">
            <a:no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dirty="0">
                <a:latin typeface="Helvetica Neue Light"/>
                <a:ea typeface="Helvetica Neue Light"/>
                <a:cs typeface="Helvetica Neue Light"/>
                <a:sym typeface="Helvetica Neue Light"/>
              </a:rPr>
              <a:t>102 min</a:t>
            </a:r>
            <a:endParaRPr sz="2400" i="0" u="none" strike="noStrike" dirty="0">
              <a:solidFill>
                <a:srgbClr val="000000"/>
              </a:solidFill>
              <a:latin typeface="Helvetica Neue Light"/>
              <a:ea typeface="Helvetica Neue Light"/>
              <a:cs typeface="Helvetica Neue Light"/>
              <a:sym typeface="Helvetica Neue Light"/>
            </a:endParaRPr>
          </a:p>
        </p:txBody>
      </p:sp>
      <p:sp>
        <p:nvSpPr>
          <p:cNvPr id="85" name="Google Shape;444;p11">
            <a:extLst>
              <a:ext uri="{FF2B5EF4-FFF2-40B4-BE49-F238E27FC236}">
                <a16:creationId xmlns:a16="http://schemas.microsoft.com/office/drawing/2014/main" id="{CB18811C-5A6E-4CEB-7648-1C0D70A375C3}"/>
              </a:ext>
            </a:extLst>
          </p:cNvPr>
          <p:cNvSpPr/>
          <p:nvPr/>
        </p:nvSpPr>
        <p:spPr>
          <a:xfrm>
            <a:off x="3569381" y="3956776"/>
            <a:ext cx="1671936" cy="81486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dirty="0">
                <a:solidFill>
                  <a:schemeClr val="tx1"/>
                </a:solidFill>
                <a:latin typeface="Helvetica Neue Light"/>
                <a:ea typeface="Helvetica Neue Light"/>
                <a:cs typeface="Helvetica Neue Light"/>
                <a:sym typeface="Helvetica Neue Light"/>
              </a:rPr>
              <a:t>Average clearance time for priority 1 and 2 calls (shootings)</a:t>
            </a:r>
            <a:endParaRPr sz="1100" dirty="0">
              <a:solidFill>
                <a:schemeClr val="tx1"/>
              </a:solidFill>
              <a:latin typeface="Helvetica Neue Light"/>
              <a:ea typeface="Helvetica Neue Light"/>
              <a:cs typeface="Helvetica Neue Light"/>
              <a:sym typeface="Helvetica Neue Light"/>
            </a:endParaRPr>
          </a:p>
        </p:txBody>
      </p:sp>
      <p:sp>
        <p:nvSpPr>
          <p:cNvPr id="86" name="Google Shape;444;p11">
            <a:extLst>
              <a:ext uri="{FF2B5EF4-FFF2-40B4-BE49-F238E27FC236}">
                <a16:creationId xmlns:a16="http://schemas.microsoft.com/office/drawing/2014/main" id="{3F8C9A60-CD10-BE58-139E-895DA1988880}"/>
              </a:ext>
            </a:extLst>
          </p:cNvPr>
          <p:cNvSpPr/>
          <p:nvPr/>
        </p:nvSpPr>
        <p:spPr>
          <a:xfrm>
            <a:off x="7216612" y="2069552"/>
            <a:ext cx="3418262" cy="871849"/>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tx1"/>
                </a:solidFill>
                <a:latin typeface="Helvetica Neue Light"/>
                <a:ea typeface="Helvetica Neue Light"/>
                <a:cs typeface="Helvetica Neue Light"/>
                <a:sym typeface="Helvetica Neue Light"/>
              </a:rPr>
              <a:t>TPSB Draft AI Policy classifies our project as High Risk due to potential bias against communities</a:t>
            </a:r>
            <a:endParaRPr dirty="0">
              <a:solidFill>
                <a:schemeClr val="tx1"/>
              </a:solidFill>
              <a:latin typeface="Helvetica Neue Light"/>
              <a:ea typeface="Helvetica Neue Light"/>
              <a:cs typeface="Helvetica Neue Light"/>
              <a:sym typeface="Helvetica Neue Light"/>
            </a:endParaRPr>
          </a:p>
        </p:txBody>
      </p:sp>
      <p:pic>
        <p:nvPicPr>
          <p:cNvPr id="89" name="Picture 88" descr="A picture containing graphics, screenshot, colorfulness, graphic design&#10;&#10;Description automatically generated">
            <a:extLst>
              <a:ext uri="{FF2B5EF4-FFF2-40B4-BE49-F238E27FC236}">
                <a16:creationId xmlns:a16="http://schemas.microsoft.com/office/drawing/2014/main" id="{6190B7CC-6675-D9BD-34E1-1430E6F0A494}"/>
              </a:ext>
            </a:extLst>
          </p:cNvPr>
          <p:cNvPicPr>
            <a:picLocks noChangeAspect="1"/>
          </p:cNvPicPr>
          <p:nvPr/>
        </p:nvPicPr>
        <p:blipFill>
          <a:blip r:embed="rId5"/>
          <a:stretch>
            <a:fillRect/>
          </a:stretch>
        </p:blipFill>
        <p:spPr>
          <a:xfrm>
            <a:off x="6219018" y="2040345"/>
            <a:ext cx="886749" cy="886749"/>
          </a:xfrm>
          <a:prstGeom prst="rect">
            <a:avLst/>
          </a:prstGeom>
        </p:spPr>
      </p:pic>
      <p:pic>
        <p:nvPicPr>
          <p:cNvPr id="1026" name="Picture 2" descr="Hexagon logo in transparent PNG format">
            <a:extLst>
              <a:ext uri="{FF2B5EF4-FFF2-40B4-BE49-F238E27FC236}">
                <a16:creationId xmlns:a16="http://schemas.microsoft.com/office/drawing/2014/main" id="{76A1D9F7-59C5-6324-C67D-5A076C2E3E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8168" y="3944250"/>
            <a:ext cx="486185" cy="561583"/>
          </a:xfrm>
          <a:prstGeom prst="rect">
            <a:avLst/>
          </a:prstGeom>
          <a:noFill/>
          <a:extLst>
            <a:ext uri="{909E8E84-426E-40DD-AFC4-6F175D3DCCD1}">
              <a14:hiddenFill xmlns:a14="http://schemas.microsoft.com/office/drawing/2010/main">
                <a:solidFill>
                  <a:srgbClr val="FFFFFF"/>
                </a:solidFill>
              </a14:hiddenFill>
            </a:ext>
          </a:extLst>
        </p:spPr>
      </p:pic>
      <p:sp>
        <p:nvSpPr>
          <p:cNvPr id="94" name="Google Shape;297;p7">
            <a:extLst>
              <a:ext uri="{FF2B5EF4-FFF2-40B4-BE49-F238E27FC236}">
                <a16:creationId xmlns:a16="http://schemas.microsoft.com/office/drawing/2014/main" id="{AB1F9347-8F90-CBE7-1782-E604A988ABBA}"/>
              </a:ext>
            </a:extLst>
          </p:cNvPr>
          <p:cNvSpPr/>
          <p:nvPr/>
        </p:nvSpPr>
        <p:spPr>
          <a:xfrm>
            <a:off x="8977864" y="4044560"/>
            <a:ext cx="697134" cy="348813"/>
          </a:xfrm>
          <a:prstGeom prst="rect">
            <a:avLst/>
          </a:prstGeom>
          <a:solidFill>
            <a:schemeClr val="bg1"/>
          </a:solidFill>
          <a:ln w="38100" cap="flat" cmpd="sng">
            <a:no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dirty="0">
                <a:latin typeface="Helvetica Neue Light"/>
                <a:ea typeface="Helvetica Neue Light"/>
                <a:cs typeface="Helvetica Neue Light"/>
                <a:sym typeface="Helvetica Neue Light"/>
              </a:rPr>
              <a:t>I/CAD</a:t>
            </a:r>
            <a:endParaRPr sz="2800" i="0" u="none" strike="noStrike" dirty="0">
              <a:solidFill>
                <a:srgbClr val="000000"/>
              </a:solidFill>
              <a:latin typeface="Helvetica Neue Light"/>
              <a:ea typeface="Helvetica Neue Light"/>
              <a:cs typeface="Helvetica Neue Light"/>
              <a:sym typeface="Helvetica Neue Light"/>
            </a:endParaRPr>
          </a:p>
        </p:txBody>
      </p:sp>
      <p:pic>
        <p:nvPicPr>
          <p:cNvPr id="1028" name="Picture 4">
            <a:extLst>
              <a:ext uri="{FF2B5EF4-FFF2-40B4-BE49-F238E27FC236}">
                <a16:creationId xmlns:a16="http://schemas.microsoft.com/office/drawing/2014/main" id="{374AA5E0-EEF3-5539-9DBF-76050C55AD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54965" y="3932880"/>
            <a:ext cx="534317" cy="534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cords Management - Toronto Police | Toronto ON">
            <a:extLst>
              <a:ext uri="{FF2B5EF4-FFF2-40B4-BE49-F238E27FC236}">
                <a16:creationId xmlns:a16="http://schemas.microsoft.com/office/drawing/2014/main" id="{57B532E3-3005-9F07-B53D-9CDEB800DA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3506" y="3932880"/>
            <a:ext cx="480343" cy="480343"/>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8" descr="A person pointing at a graph&#10;&#10;Description automatically generated with medium confidence">
            <a:extLst>
              <a:ext uri="{FF2B5EF4-FFF2-40B4-BE49-F238E27FC236}">
                <a16:creationId xmlns:a16="http://schemas.microsoft.com/office/drawing/2014/main" id="{4941AECB-FC5D-069A-6C8D-CE78D238736F}"/>
              </a:ext>
            </a:extLst>
          </p:cNvPr>
          <p:cNvPicPr>
            <a:picLocks noChangeAspect="1"/>
          </p:cNvPicPr>
          <p:nvPr/>
        </p:nvPicPr>
        <p:blipFill>
          <a:blip r:embed="rId9"/>
          <a:stretch>
            <a:fillRect/>
          </a:stretch>
        </p:blipFill>
        <p:spPr>
          <a:xfrm>
            <a:off x="5863897" y="3977000"/>
            <a:ext cx="564844" cy="564844"/>
          </a:xfrm>
          <a:prstGeom prst="rect">
            <a:avLst/>
          </a:prstGeom>
        </p:spPr>
      </p:pic>
      <p:pic>
        <p:nvPicPr>
          <p:cNvPr id="105" name="Picture 104" descr="A book with text on it&#10;&#10;Description automatically generated with low confidence">
            <a:extLst>
              <a:ext uri="{FF2B5EF4-FFF2-40B4-BE49-F238E27FC236}">
                <a16:creationId xmlns:a16="http://schemas.microsoft.com/office/drawing/2014/main" id="{36F297A0-6935-BAC3-8C64-03ED9FB62FEC}"/>
              </a:ext>
            </a:extLst>
          </p:cNvPr>
          <p:cNvPicPr>
            <a:picLocks noChangeAspect="1"/>
          </p:cNvPicPr>
          <p:nvPr/>
        </p:nvPicPr>
        <p:blipFill>
          <a:blip r:embed="rId10"/>
          <a:stretch>
            <a:fillRect/>
          </a:stretch>
        </p:blipFill>
        <p:spPr>
          <a:xfrm>
            <a:off x="6702369" y="3932880"/>
            <a:ext cx="681060" cy="681060"/>
          </a:xfrm>
          <a:prstGeom prst="rect">
            <a:avLst/>
          </a:prstGeom>
        </p:spPr>
      </p:pic>
    </p:spTree>
    <p:extLst>
      <p:ext uri="{BB962C8B-B14F-4D97-AF65-F5344CB8AC3E}">
        <p14:creationId xmlns:p14="http://schemas.microsoft.com/office/powerpoint/2010/main" val="1523362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8;p6">
            <a:extLst>
              <a:ext uri="{FF2B5EF4-FFF2-40B4-BE49-F238E27FC236}">
                <a16:creationId xmlns:a16="http://schemas.microsoft.com/office/drawing/2014/main" id="{B209A701-80F0-5B47-A00E-FB1DB6A67CF9}"/>
              </a:ext>
            </a:extLst>
          </p:cNvPr>
          <p:cNvSpPr/>
          <p:nvPr/>
        </p:nvSpPr>
        <p:spPr>
          <a:xfrm>
            <a:off x="186173" y="352642"/>
            <a:ext cx="11011011" cy="675874"/>
          </a:xfrm>
          <a:prstGeom prst="parallelogram">
            <a:avLst>
              <a:gd name="adj" fmla="val 25000"/>
            </a:avLst>
          </a:prstGeom>
          <a:solidFill>
            <a:schemeClr val="accent1">
              <a:lumMod val="40000"/>
              <a:lumOff val="60000"/>
            </a:schemeClr>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 name="Google Shape;209;p5">
            <a:extLst>
              <a:ext uri="{FF2B5EF4-FFF2-40B4-BE49-F238E27FC236}">
                <a16:creationId xmlns:a16="http://schemas.microsoft.com/office/drawing/2014/main" id="{D1D7A4BB-357B-7949-A2E9-697EF201A26F}"/>
              </a:ext>
            </a:extLst>
          </p:cNvPr>
          <p:cNvSpPr txBox="1"/>
          <p:nvPr/>
        </p:nvSpPr>
        <p:spPr>
          <a:xfrm>
            <a:off x="486136" y="335666"/>
            <a:ext cx="979420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Helvetica Neue Light"/>
                <a:ea typeface="Helvetica Neue Light"/>
                <a:sym typeface="Helvetica Neue Light"/>
              </a:rPr>
              <a:t>PESTEL Analysis</a:t>
            </a:r>
            <a:endParaRPr lang="en-US" dirty="0"/>
          </a:p>
        </p:txBody>
      </p:sp>
      <p:graphicFrame>
        <p:nvGraphicFramePr>
          <p:cNvPr id="9" name="Table 4">
            <a:extLst>
              <a:ext uri="{FF2B5EF4-FFF2-40B4-BE49-F238E27FC236}">
                <a16:creationId xmlns:a16="http://schemas.microsoft.com/office/drawing/2014/main" id="{39BDBC0A-D7BF-F32A-9298-29AC7626AC15}"/>
              </a:ext>
            </a:extLst>
          </p:cNvPr>
          <p:cNvGraphicFramePr>
            <a:graphicFrameLocks noGrp="1"/>
          </p:cNvGraphicFramePr>
          <p:nvPr>
            <p:extLst>
              <p:ext uri="{D42A27DB-BD31-4B8C-83A1-F6EECF244321}">
                <p14:modId xmlns:p14="http://schemas.microsoft.com/office/powerpoint/2010/main" val="1209973752"/>
              </p:ext>
            </p:extLst>
          </p:nvPr>
        </p:nvGraphicFramePr>
        <p:xfrm>
          <a:off x="461560" y="1278595"/>
          <a:ext cx="4908727" cy="4465320"/>
        </p:xfrm>
        <a:graphic>
          <a:graphicData uri="http://schemas.openxmlformats.org/drawingml/2006/table">
            <a:tbl>
              <a:tblPr firstRow="1" bandRow="1">
                <a:tableStyleId>{5940675A-B579-460E-94D1-54222C63F5DA}</a:tableStyleId>
              </a:tblPr>
              <a:tblGrid>
                <a:gridCol w="1377802">
                  <a:extLst>
                    <a:ext uri="{9D8B030D-6E8A-4147-A177-3AD203B41FA5}">
                      <a16:colId xmlns:a16="http://schemas.microsoft.com/office/drawing/2014/main" val="1853824939"/>
                    </a:ext>
                  </a:extLst>
                </a:gridCol>
                <a:gridCol w="3530925">
                  <a:extLst>
                    <a:ext uri="{9D8B030D-6E8A-4147-A177-3AD203B41FA5}">
                      <a16:colId xmlns:a16="http://schemas.microsoft.com/office/drawing/2014/main" val="2485509484"/>
                    </a:ext>
                  </a:extLst>
                </a:gridCol>
              </a:tblGrid>
              <a:tr h="1063516">
                <a:tc>
                  <a:txBody>
                    <a:bodyPr/>
                    <a:lstStyle/>
                    <a:p>
                      <a:r>
                        <a:rPr lang="en-US" sz="1800" b="0" dirty="0">
                          <a:solidFill>
                            <a:srgbClr val="7030A0"/>
                          </a:solidFill>
                          <a:latin typeface="Times New Roman"/>
                        </a:rPr>
                        <a:t>Political factors</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1100" b="0" dirty="0">
                          <a:solidFill>
                            <a:schemeClr val="tx1"/>
                          </a:solidFill>
                        </a:rPr>
                        <a:t>Higher crime rate can affect the political stability.</a:t>
                      </a:r>
                    </a:p>
                    <a:p>
                      <a:pPr marL="171450" lvl="0" indent="-171450">
                        <a:buFont typeface="Arial" panose="020B0604020202020204" pitchFamily="34" charset="0"/>
                        <a:buChar char="•"/>
                      </a:pPr>
                      <a:r>
                        <a:rPr lang="en-US" sz="1100" b="0" dirty="0">
                          <a:solidFill>
                            <a:schemeClr val="tx1"/>
                          </a:solidFill>
                        </a:rPr>
                        <a:t>Reduced criminal victimization.</a:t>
                      </a:r>
                    </a:p>
                    <a:p>
                      <a:pPr marL="171450" indent="-171450">
                        <a:buFont typeface="Arial" panose="020B0604020202020204" pitchFamily="34" charset="0"/>
                        <a:buChar char="•"/>
                      </a:pPr>
                      <a:r>
                        <a:rPr lang="en-US" sz="1100" b="0" dirty="0">
                          <a:solidFill>
                            <a:schemeClr val="tx1"/>
                          </a:solidFill>
                        </a:rPr>
                        <a:t>Need Research for changes in policies for the crimes spikes.</a:t>
                      </a:r>
                    </a:p>
                    <a:p>
                      <a:pPr marL="171450" indent="-171450">
                        <a:buFont typeface="Arial" panose="020B0604020202020204" pitchFamily="34" charset="0"/>
                        <a:buChar char="•"/>
                      </a:pPr>
                      <a:r>
                        <a:rPr lang="en-US" sz="1100" b="0" dirty="0">
                          <a:solidFill>
                            <a:schemeClr val="tx1"/>
                          </a:solidFill>
                        </a:rPr>
                        <a:t> Identify the new acceptable laws that can reduce the crime rate.</a:t>
                      </a:r>
                    </a:p>
                    <a:p>
                      <a:pPr marL="171450" indent="-171450">
                        <a:buFont typeface="Arial" panose="020B0604020202020204" pitchFamily="34" charset="0"/>
                        <a:buChar char="•"/>
                      </a:pPr>
                      <a:r>
                        <a:rPr lang="en-US" sz="1100" b="0" dirty="0">
                          <a:solidFill>
                            <a:schemeClr val="tx1"/>
                          </a:solidFill>
                        </a:rPr>
                        <a:t>Criminal justice system efficiency in keeping the criminals off the street.</a:t>
                      </a:r>
                    </a:p>
                    <a:p>
                      <a:pPr marL="0" indent="0">
                        <a:buNone/>
                      </a:pPr>
                      <a:endParaRPr lang="en-US" sz="1100" b="0" dirty="0">
                        <a:solidFill>
                          <a:schemeClr val="tx1"/>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6526847"/>
                  </a:ext>
                </a:extLst>
              </a:tr>
              <a:tr h="590840">
                <a:tc>
                  <a:txBody>
                    <a:bodyPr/>
                    <a:lstStyle/>
                    <a:p>
                      <a:r>
                        <a:rPr lang="en-US" sz="1800" b="0" dirty="0">
                          <a:solidFill>
                            <a:srgbClr val="7030A0"/>
                          </a:solidFill>
                          <a:latin typeface="Times New Roman"/>
                        </a:rPr>
                        <a:t>Economical</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1100" b="0" dirty="0">
                          <a:solidFill>
                            <a:schemeClr val="tx1"/>
                          </a:solidFill>
                        </a:rPr>
                        <a:t> Negatively affect a countries economy if the crime rate is high.</a:t>
                      </a:r>
                    </a:p>
                    <a:p>
                      <a:pPr marL="171450" indent="-171450">
                        <a:buFont typeface="Arial" panose="020B0604020202020204" pitchFamily="34" charset="0"/>
                        <a:buChar char="•"/>
                      </a:pPr>
                      <a:r>
                        <a:rPr lang="en-US" sz="1100" b="0" dirty="0">
                          <a:solidFill>
                            <a:schemeClr val="tx1"/>
                          </a:solidFill>
                        </a:rPr>
                        <a:t>Low budget for the police department.</a:t>
                      </a:r>
                    </a:p>
                    <a:p>
                      <a:pPr marL="171450" lvl="0" indent="-171450">
                        <a:buFont typeface="Arial" panose="020B0604020202020204" pitchFamily="34" charset="0"/>
                        <a:buChar char="•"/>
                      </a:pPr>
                      <a:r>
                        <a:rPr lang="en-US" sz="1100" b="0" dirty="0">
                          <a:solidFill>
                            <a:schemeClr val="tx1"/>
                          </a:solidFill>
                        </a:rPr>
                        <a:t>Use of  financial resources fairly. </a:t>
                      </a:r>
                    </a:p>
                    <a:p>
                      <a:pPr marL="171450" indent="-171450">
                        <a:buFont typeface="Arial" panose="020B0604020202020204" pitchFamily="34" charset="0"/>
                        <a:buChar char="•"/>
                      </a:pPr>
                      <a:endParaRPr lang="en-US" sz="1100" b="0" dirty="0">
                        <a:solidFill>
                          <a:schemeClr val="tx1"/>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0241257"/>
                  </a:ext>
                </a:extLst>
              </a:tr>
              <a:tr h="1586641">
                <a:tc>
                  <a:txBody>
                    <a:bodyPr/>
                    <a:lstStyle/>
                    <a:p>
                      <a:r>
                        <a:rPr lang="en-US" sz="1800" b="0">
                          <a:solidFill>
                            <a:srgbClr val="7030A0"/>
                          </a:solidFill>
                          <a:latin typeface="Times New Roman"/>
                        </a:rPr>
                        <a:t>Socio-cultural </a:t>
                      </a:r>
                      <a:endParaRPr lang="en-US" sz="1800" b="0" dirty="0">
                        <a:solidFill>
                          <a:srgbClr val="7030A0"/>
                        </a:solidFill>
                        <a:latin typeface="Times New Roman"/>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1100" b="0" dirty="0">
                          <a:solidFill>
                            <a:schemeClr val="tx1"/>
                          </a:solidFill>
                          <a:latin typeface="+mn-lt"/>
                        </a:rPr>
                        <a:t>Should align with the public opinion and the impact </a:t>
                      </a:r>
                    </a:p>
                    <a:p>
                      <a:pPr marL="171450" indent="-171450">
                        <a:buFont typeface="Arial" panose="020B0604020202020204" pitchFamily="34" charset="0"/>
                        <a:buChar char="•"/>
                      </a:pPr>
                      <a:r>
                        <a:rPr lang="en-US" sz="1100" b="0" kern="1200" dirty="0">
                          <a:solidFill>
                            <a:schemeClr val="tx1"/>
                          </a:solidFill>
                          <a:latin typeface="+mn-lt"/>
                          <a:ea typeface="+mn-ea"/>
                          <a:cs typeface="+mn-cs"/>
                        </a:rPr>
                        <a:t>High crime rates. </a:t>
                      </a:r>
                    </a:p>
                    <a:p>
                      <a:pPr marL="171450" indent="-171450">
                        <a:buFont typeface="Arial" panose="020B0604020202020204" pitchFamily="34" charset="0"/>
                        <a:buChar char="•"/>
                      </a:pPr>
                      <a:r>
                        <a:rPr lang="en-US" sz="1100" b="0" kern="1200" dirty="0">
                          <a:solidFill>
                            <a:schemeClr val="tx1"/>
                          </a:solidFill>
                          <a:latin typeface="+mn-lt"/>
                          <a:ea typeface="+mn-ea"/>
                          <a:cs typeface="+mn-cs"/>
                        </a:rPr>
                        <a:t>Bringing the response time down.</a:t>
                      </a:r>
                    </a:p>
                    <a:p>
                      <a:pPr marL="171450" lvl="0" indent="-171450">
                        <a:buFont typeface="Arial" panose="020B0604020202020204" pitchFamily="34" charset="0"/>
                        <a:buChar char="•"/>
                      </a:pPr>
                      <a:r>
                        <a:rPr lang="en-US" sz="1100" b="0" dirty="0">
                          <a:solidFill>
                            <a:schemeClr val="tx1"/>
                          </a:solidFill>
                          <a:latin typeface="+mn-lt"/>
                        </a:rPr>
                        <a:t>Quick identification of the location.</a:t>
                      </a:r>
                      <a:endParaRPr lang="en-US" sz="1100" b="0" kern="1200" dirty="0">
                        <a:solidFill>
                          <a:schemeClr val="tx1"/>
                        </a:solidFill>
                        <a:latin typeface="+mn-lt"/>
                        <a:ea typeface="+mn-ea"/>
                        <a:cs typeface="+mn-cs"/>
                      </a:endParaRPr>
                    </a:p>
                    <a:p>
                      <a:pPr marL="171450" lvl="0" indent="-171450">
                        <a:buFont typeface="Arial" panose="020B0604020202020204" pitchFamily="34" charset="0"/>
                        <a:buChar char="•"/>
                      </a:pPr>
                      <a:r>
                        <a:rPr lang="en-US" sz="1100" b="0" i="0" u="none" strike="noStrike" noProof="0" dirty="0">
                          <a:solidFill>
                            <a:schemeClr val="tx1"/>
                          </a:solidFill>
                          <a:latin typeface="+mn-lt"/>
                        </a:rPr>
                        <a:t>Reduce fear of crime and enhance the personal security. </a:t>
                      </a:r>
                      <a:endParaRPr lang="en-US" sz="1100" b="0" i="0" u="none" strike="noStrike" noProof="0" dirty="0">
                        <a:solidFill>
                          <a:srgbClr val="000000"/>
                        </a:solidFill>
                        <a:latin typeface="+mn-lt"/>
                      </a:endParaRPr>
                    </a:p>
                    <a:p>
                      <a:pPr marL="171450" lvl="0" indent="-171450">
                        <a:buFont typeface="Arial" panose="020B0604020202020204" pitchFamily="34" charset="0"/>
                        <a:buChar char="•"/>
                      </a:pPr>
                      <a:r>
                        <a:rPr lang="en-US" sz="1100" b="0" i="0" u="none" strike="noStrike" noProof="0" dirty="0">
                          <a:solidFill>
                            <a:schemeClr val="tx1"/>
                          </a:solidFill>
                          <a:latin typeface="+mn-lt"/>
                        </a:rPr>
                        <a:t> Satisfy citizen demands for prompt, fair and effective services.</a:t>
                      </a:r>
                      <a:endParaRPr lang="en-US" sz="1100" b="0" i="0" u="none" strike="noStrike" noProof="0" dirty="0">
                        <a:solidFill>
                          <a:srgbClr val="000000"/>
                        </a:solidFill>
                        <a:latin typeface="+mn-lt"/>
                      </a:endParaRPr>
                    </a:p>
                    <a:p>
                      <a:pPr marL="171450" lvl="0" indent="-171450">
                        <a:buClr>
                          <a:srgbClr val="000000"/>
                        </a:buClr>
                        <a:buFont typeface="Arial,Sans-Serif" panose="020B0604020202020204" pitchFamily="34" charset="0"/>
                        <a:buChar char="•"/>
                      </a:pPr>
                      <a:r>
                        <a:rPr lang="en-US" sz="1100" b="0" i="0" u="none" strike="noStrike" noProof="0" dirty="0">
                          <a:solidFill>
                            <a:schemeClr val="tx1"/>
                          </a:solidFill>
                          <a:latin typeface="+mn-lt"/>
                        </a:rPr>
                        <a:t>Prioritize the crime prevention.</a:t>
                      </a:r>
                      <a:endParaRPr lang="en-US" sz="1100" b="0" i="0" u="none" strike="noStrike" noProof="0" dirty="0">
                        <a:solidFill>
                          <a:srgbClr val="000000"/>
                        </a:solidFill>
                        <a:latin typeface="+mn-lt"/>
                      </a:endParaRPr>
                    </a:p>
                    <a:p>
                      <a:pPr marL="171450" lvl="0" indent="-171450">
                        <a:buClr>
                          <a:srgbClr val="000000"/>
                        </a:buClr>
                        <a:buFont typeface="Arial,Sans-Serif" panose="020B0604020202020204" pitchFamily="34" charset="0"/>
                        <a:buChar char="•"/>
                      </a:pPr>
                      <a:r>
                        <a:rPr lang="en-US" sz="1100" b="0" i="0" u="none" strike="noStrike" noProof="0" dirty="0">
                          <a:solidFill>
                            <a:schemeClr val="tx1"/>
                          </a:solidFill>
                          <a:latin typeface="+mn-lt"/>
                        </a:rPr>
                        <a:t>Organized crime networks.</a:t>
                      </a:r>
                      <a:endParaRPr lang="en-US" sz="1100" b="0" dirty="0">
                        <a:solidFill>
                          <a:schemeClr val="tx1"/>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4204306"/>
                  </a:ext>
                </a:extLst>
              </a:tr>
            </a:tbl>
          </a:graphicData>
        </a:graphic>
      </p:graphicFrame>
      <p:graphicFrame>
        <p:nvGraphicFramePr>
          <p:cNvPr id="11" name="Table 10">
            <a:extLst>
              <a:ext uri="{FF2B5EF4-FFF2-40B4-BE49-F238E27FC236}">
                <a16:creationId xmlns:a16="http://schemas.microsoft.com/office/drawing/2014/main" id="{663B9AA2-0144-4AF5-AE62-E9A11071A599}"/>
              </a:ext>
            </a:extLst>
          </p:cNvPr>
          <p:cNvGraphicFramePr>
            <a:graphicFrameLocks noGrp="1"/>
          </p:cNvGraphicFramePr>
          <p:nvPr>
            <p:extLst>
              <p:ext uri="{D42A27DB-BD31-4B8C-83A1-F6EECF244321}">
                <p14:modId xmlns:p14="http://schemas.microsoft.com/office/powerpoint/2010/main" val="1226570831"/>
              </p:ext>
            </p:extLst>
          </p:nvPr>
        </p:nvGraphicFramePr>
        <p:xfrm>
          <a:off x="5600997" y="1429364"/>
          <a:ext cx="6112712" cy="4114800"/>
        </p:xfrm>
        <a:graphic>
          <a:graphicData uri="http://schemas.openxmlformats.org/drawingml/2006/table">
            <a:tbl>
              <a:tblPr firstRow="1" bandRow="1">
                <a:tableStyleId>{5940675A-B579-460E-94D1-54222C63F5DA}</a:tableStyleId>
              </a:tblPr>
              <a:tblGrid>
                <a:gridCol w="1715741">
                  <a:extLst>
                    <a:ext uri="{9D8B030D-6E8A-4147-A177-3AD203B41FA5}">
                      <a16:colId xmlns:a16="http://schemas.microsoft.com/office/drawing/2014/main" val="3013989076"/>
                    </a:ext>
                  </a:extLst>
                </a:gridCol>
                <a:gridCol w="4396971">
                  <a:extLst>
                    <a:ext uri="{9D8B030D-6E8A-4147-A177-3AD203B41FA5}">
                      <a16:colId xmlns:a16="http://schemas.microsoft.com/office/drawing/2014/main" val="3110311556"/>
                    </a:ext>
                  </a:extLst>
                </a:gridCol>
              </a:tblGrid>
              <a:tr h="1310463">
                <a:tc>
                  <a:txBody>
                    <a:bodyPr/>
                    <a:lstStyle/>
                    <a:p>
                      <a:r>
                        <a:rPr lang="en-US" sz="1800" b="0" dirty="0">
                          <a:solidFill>
                            <a:srgbClr val="7030A0"/>
                          </a:solidFill>
                          <a:latin typeface="Times New Roman"/>
                        </a:rPr>
                        <a:t>Technological</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1100" b="0" dirty="0">
                          <a:solidFill>
                            <a:schemeClr val="tx1"/>
                          </a:solidFill>
                        </a:rPr>
                        <a:t>Forecasting method  - Advancement in terms of app.</a:t>
                      </a:r>
                    </a:p>
                    <a:p>
                      <a:pPr marL="171450" indent="-171450">
                        <a:buFont typeface="Arial" panose="020B0604020202020204" pitchFamily="34" charset="0"/>
                        <a:buChar char="•"/>
                      </a:pPr>
                      <a:r>
                        <a:rPr lang="en-US" sz="1100" dirty="0">
                          <a:solidFill>
                            <a:schemeClr val="tx1"/>
                          </a:solidFill>
                        </a:rPr>
                        <a:t>Availability of surveillance.</a:t>
                      </a:r>
                    </a:p>
                    <a:p>
                      <a:pPr marL="171450" indent="-171450">
                        <a:buFont typeface="Arial" panose="020B0604020202020204" pitchFamily="34" charset="0"/>
                        <a:buChar char="•"/>
                      </a:pPr>
                      <a:r>
                        <a:rPr lang="en-US" sz="1100" dirty="0">
                          <a:solidFill>
                            <a:schemeClr val="tx1"/>
                          </a:solidFill>
                        </a:rPr>
                        <a:t>Communication method.</a:t>
                      </a:r>
                    </a:p>
                    <a:p>
                      <a:pPr marL="171450" indent="-171450">
                        <a:buFont typeface="Arial" panose="020B0604020202020204" pitchFamily="34" charset="0"/>
                        <a:buChar char="•"/>
                      </a:pPr>
                      <a:r>
                        <a:rPr lang="en-US" sz="1100" dirty="0">
                          <a:solidFill>
                            <a:schemeClr val="tx1"/>
                          </a:solidFill>
                        </a:rPr>
                        <a:t>Predictive analytics tools.</a:t>
                      </a:r>
                    </a:p>
                    <a:p>
                      <a:pPr marL="171450" indent="-171450">
                        <a:buFont typeface="Arial" panose="020B0604020202020204" pitchFamily="34" charset="0"/>
                        <a:buChar char="•"/>
                      </a:pPr>
                      <a:r>
                        <a:rPr lang="en-US" sz="1100" dirty="0">
                          <a:solidFill>
                            <a:schemeClr val="tx1"/>
                          </a:solidFill>
                        </a:rPr>
                        <a:t>Privacy concerns.</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0018757"/>
                  </a:ext>
                </a:extLst>
              </a:tr>
              <a:tr h="1723583">
                <a:tc>
                  <a:txBody>
                    <a:bodyPr/>
                    <a:lstStyle/>
                    <a:p>
                      <a:r>
                        <a:rPr lang="en-US" sz="1800" b="0">
                          <a:solidFill>
                            <a:srgbClr val="7030A0"/>
                          </a:solidFill>
                          <a:latin typeface="Times New Roman"/>
                        </a:rPr>
                        <a:t>Environmental</a:t>
                      </a:r>
                      <a:endParaRPr lang="en-US" sz="1800" b="0" dirty="0">
                        <a:solidFill>
                          <a:srgbClr val="7030A0"/>
                        </a:solidFill>
                        <a:latin typeface="Times New Roman"/>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1100" dirty="0">
                          <a:solidFill>
                            <a:schemeClr val="tx1"/>
                          </a:solidFill>
                        </a:rPr>
                        <a:t>Neighborhood  – infrastructure and design.</a:t>
                      </a:r>
                    </a:p>
                    <a:p>
                      <a:pPr marL="171450" lvl="0" indent="-171450">
                        <a:buFont typeface="Arial" panose="020B0604020202020204" pitchFamily="34" charset="0"/>
                        <a:buChar char="•"/>
                      </a:pPr>
                      <a:r>
                        <a:rPr lang="en-US" sz="1100" dirty="0">
                          <a:solidFill>
                            <a:schemeClr val="tx1"/>
                          </a:solidFill>
                        </a:rPr>
                        <a:t>Urban vs Rural areas.</a:t>
                      </a:r>
                    </a:p>
                    <a:p>
                      <a:pPr marL="171450" indent="-171450">
                        <a:buFont typeface="Arial" panose="020B0604020202020204" pitchFamily="34" charset="0"/>
                        <a:buChar char="•"/>
                      </a:pPr>
                      <a:r>
                        <a:rPr lang="en-US" sz="1100" b="1" kern="1200" dirty="0">
                          <a:solidFill>
                            <a:schemeClr val="tx1"/>
                          </a:solidFill>
                          <a:latin typeface="+mn-lt"/>
                          <a:ea typeface="+mn-ea"/>
                          <a:cs typeface="+mn-cs"/>
                        </a:rPr>
                        <a:t>I</a:t>
                      </a:r>
                      <a:r>
                        <a:rPr lang="en-US" sz="1100" b="0" kern="1200" dirty="0">
                          <a:solidFill>
                            <a:schemeClr val="tx1"/>
                          </a:solidFill>
                          <a:latin typeface="+mn-lt"/>
                          <a:ea typeface="+mn-ea"/>
                          <a:cs typeface="+mn-cs"/>
                        </a:rPr>
                        <a:t>ncreasing population.</a:t>
                      </a:r>
                    </a:p>
                    <a:p>
                      <a:pPr marL="171450" indent="-171450">
                        <a:buFont typeface="Arial" panose="020B0604020202020204" pitchFamily="34" charset="0"/>
                        <a:buChar char="•"/>
                      </a:pPr>
                      <a:r>
                        <a:rPr lang="en-US" sz="1100" dirty="0">
                          <a:solidFill>
                            <a:schemeClr val="tx1"/>
                          </a:solidFill>
                        </a:rPr>
                        <a:t>Access to public spaces and recreational activities.</a:t>
                      </a:r>
                    </a:p>
                    <a:p>
                      <a:pPr marL="171450" indent="-171450">
                        <a:buFont typeface="Arial" panose="020B0604020202020204" pitchFamily="34" charset="0"/>
                        <a:buChar char="•"/>
                      </a:pPr>
                      <a:r>
                        <a:rPr lang="en-US" sz="1100" dirty="0">
                          <a:solidFill>
                            <a:schemeClr val="tx1"/>
                          </a:solidFill>
                        </a:rPr>
                        <a:t>Opinion towards crime.</a:t>
                      </a:r>
                    </a:p>
                    <a:p>
                      <a:pPr marL="171450" indent="-171450">
                        <a:buFont typeface="Arial" panose="020B0604020202020204" pitchFamily="34" charset="0"/>
                        <a:buChar char="•"/>
                      </a:pPr>
                      <a:r>
                        <a:rPr lang="en-US" sz="1100" b="0" dirty="0">
                          <a:solidFill>
                            <a:schemeClr val="tx1"/>
                          </a:solidFill>
                        </a:rPr>
                        <a:t>Opinion towards Toronto police’s reaction time.</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0256199"/>
                  </a:ext>
                </a:extLst>
              </a:tr>
              <a:tr h="1080754">
                <a:tc>
                  <a:txBody>
                    <a:bodyPr/>
                    <a:lstStyle/>
                    <a:p>
                      <a:r>
                        <a:rPr lang="en-US" sz="1800" b="0" dirty="0">
                          <a:solidFill>
                            <a:srgbClr val="7030A0"/>
                          </a:solidFill>
                          <a:latin typeface="Times New Roman"/>
                        </a:rPr>
                        <a:t>Legal</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buFont typeface="Arial" panose="020B0604020202020204" pitchFamily="34" charset="0"/>
                        <a:buChar char="•"/>
                      </a:pPr>
                      <a:r>
                        <a:rPr lang="en-US" sz="1100" b="0" dirty="0">
                          <a:solidFill>
                            <a:schemeClr val="tx1"/>
                          </a:solidFill>
                        </a:rPr>
                        <a:t>Policies in crime preventions.</a:t>
                      </a:r>
                    </a:p>
                    <a:p>
                      <a:pPr marL="171450" lvl="0" indent="-171450">
                        <a:buFont typeface="Arial" panose="020B0604020202020204" pitchFamily="34" charset="0"/>
                        <a:buChar char="•"/>
                      </a:pPr>
                      <a:r>
                        <a:rPr lang="en-US" sz="1100" b="0" dirty="0">
                          <a:solidFill>
                            <a:schemeClr val="tx1"/>
                          </a:solidFill>
                        </a:rPr>
                        <a:t>Effectiveness of crime reporting.</a:t>
                      </a:r>
                    </a:p>
                    <a:p>
                      <a:pPr marL="171450" lvl="0" indent="-171450">
                        <a:buFont typeface="Arial" panose="020B0604020202020204" pitchFamily="34" charset="0"/>
                        <a:buChar char="•"/>
                      </a:pPr>
                      <a:r>
                        <a:rPr lang="en-US" sz="1100" b="0" dirty="0">
                          <a:solidFill>
                            <a:schemeClr val="tx1"/>
                          </a:solidFill>
                        </a:rPr>
                        <a:t>Existing policies and Standard Operating Procedures.</a:t>
                      </a:r>
                    </a:p>
                    <a:p>
                      <a:pPr marL="171450" lvl="0" indent="-171450">
                        <a:buFont typeface="Arial" panose="020B0604020202020204" pitchFamily="34" charset="0"/>
                        <a:buChar char="•"/>
                      </a:pPr>
                      <a:r>
                        <a:rPr lang="en-US" sz="1100" b="0" kern="1200" dirty="0">
                          <a:solidFill>
                            <a:schemeClr val="tx1"/>
                          </a:solidFill>
                          <a:latin typeface="+mn-lt"/>
                          <a:ea typeface="+mn-ea"/>
                          <a:cs typeface="+mn-cs"/>
                        </a:rPr>
                        <a:t>Responsibility of reduced response time. </a:t>
                      </a:r>
                      <a:endParaRPr lang="en-US" sz="1100" b="0" dirty="0">
                        <a:solidFill>
                          <a:schemeClr val="tx1"/>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137515"/>
                  </a:ext>
                </a:extLst>
              </a:tr>
            </a:tbl>
          </a:graphicData>
        </a:graphic>
      </p:graphicFrame>
    </p:spTree>
    <p:extLst>
      <p:ext uri="{BB962C8B-B14F-4D97-AF65-F5344CB8AC3E}">
        <p14:creationId xmlns:p14="http://schemas.microsoft.com/office/powerpoint/2010/main" val="877632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8;p6">
            <a:extLst>
              <a:ext uri="{FF2B5EF4-FFF2-40B4-BE49-F238E27FC236}">
                <a16:creationId xmlns:a16="http://schemas.microsoft.com/office/drawing/2014/main" id="{B209A701-80F0-5B47-A00E-FB1DB6A67CF9}"/>
              </a:ext>
            </a:extLst>
          </p:cNvPr>
          <p:cNvSpPr/>
          <p:nvPr/>
        </p:nvSpPr>
        <p:spPr>
          <a:xfrm>
            <a:off x="186173" y="352642"/>
            <a:ext cx="11011011" cy="675874"/>
          </a:xfrm>
          <a:prstGeom prst="parallelogram">
            <a:avLst>
              <a:gd name="adj" fmla="val 25000"/>
            </a:avLst>
          </a:prstGeom>
          <a:solidFill>
            <a:schemeClr val="accent1">
              <a:lumMod val="40000"/>
              <a:lumOff val="60000"/>
            </a:schemeClr>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 name="Google Shape;209;p5">
            <a:extLst>
              <a:ext uri="{FF2B5EF4-FFF2-40B4-BE49-F238E27FC236}">
                <a16:creationId xmlns:a16="http://schemas.microsoft.com/office/drawing/2014/main" id="{D1D7A4BB-357B-7949-A2E9-697EF201A26F}"/>
              </a:ext>
            </a:extLst>
          </p:cNvPr>
          <p:cNvSpPr txBox="1"/>
          <p:nvPr/>
        </p:nvSpPr>
        <p:spPr>
          <a:xfrm>
            <a:off x="486136" y="335666"/>
            <a:ext cx="979420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Helvetica Neue Light"/>
                <a:ea typeface="Helvetica Neue Light"/>
                <a:sym typeface="Helvetica Neue Light"/>
              </a:rPr>
              <a:t>General Stats</a:t>
            </a:r>
            <a:endParaRPr lang="en-US" dirty="0"/>
          </a:p>
        </p:txBody>
      </p:sp>
      <p:graphicFrame>
        <p:nvGraphicFramePr>
          <p:cNvPr id="10" name="Table 9">
            <a:extLst>
              <a:ext uri="{FF2B5EF4-FFF2-40B4-BE49-F238E27FC236}">
                <a16:creationId xmlns:a16="http://schemas.microsoft.com/office/drawing/2014/main" id="{EB22C4A1-D9F3-012C-8D91-87666B47A2E2}"/>
              </a:ext>
            </a:extLst>
          </p:cNvPr>
          <p:cNvGraphicFramePr>
            <a:graphicFrameLocks noGrp="1"/>
          </p:cNvGraphicFramePr>
          <p:nvPr>
            <p:extLst>
              <p:ext uri="{D42A27DB-BD31-4B8C-83A1-F6EECF244321}">
                <p14:modId xmlns:p14="http://schemas.microsoft.com/office/powerpoint/2010/main" val="1210953085"/>
              </p:ext>
            </p:extLst>
          </p:nvPr>
        </p:nvGraphicFramePr>
        <p:xfrm>
          <a:off x="216556" y="1673123"/>
          <a:ext cx="5384441" cy="2955762"/>
        </p:xfrm>
        <a:graphic>
          <a:graphicData uri="http://schemas.openxmlformats.org/drawingml/2006/table">
            <a:tbl>
              <a:tblPr firstRow="1" bandRow="1">
                <a:tableStyleId>{5940675A-B579-460E-94D1-54222C63F5DA}</a:tableStyleId>
              </a:tblPr>
              <a:tblGrid>
                <a:gridCol w="2668022">
                  <a:extLst>
                    <a:ext uri="{9D8B030D-6E8A-4147-A177-3AD203B41FA5}">
                      <a16:colId xmlns:a16="http://schemas.microsoft.com/office/drawing/2014/main" val="2485509484"/>
                    </a:ext>
                  </a:extLst>
                </a:gridCol>
                <a:gridCol w="2716419">
                  <a:extLst>
                    <a:ext uri="{9D8B030D-6E8A-4147-A177-3AD203B41FA5}">
                      <a16:colId xmlns:a16="http://schemas.microsoft.com/office/drawing/2014/main" val="709551113"/>
                    </a:ext>
                  </a:extLst>
                </a:gridCol>
              </a:tblGrid>
              <a:tr h="349722">
                <a:tc>
                  <a:txBody>
                    <a:bodyPr/>
                    <a:lstStyle/>
                    <a:p>
                      <a:pPr algn="ctr"/>
                      <a:r>
                        <a:rPr lang="en-US" sz="1400" b="1" dirty="0"/>
                        <a:t>Strength</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400" b="1"/>
                        <a:t>                         Weakness </a:t>
                      </a:r>
                      <a:endParaRPr lang="en-US" sz="1400" b="1" dirty="0"/>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286526847"/>
                  </a:ext>
                </a:extLst>
              </a:tr>
              <a:tr h="2535074">
                <a:tc>
                  <a:txBody>
                    <a:bodyPr/>
                    <a:lstStyle/>
                    <a:p>
                      <a:pPr marL="171450" indent="-171450">
                        <a:buFont typeface="Arial"/>
                        <a:buChar char="•"/>
                      </a:pPr>
                      <a:r>
                        <a:rPr lang="en-US" sz="1100" dirty="0"/>
                        <a:t>Implementing a robust protocols based on </a:t>
                      </a:r>
                      <a:r>
                        <a:rPr lang="en-US" sz="1100" b="0" i="0" u="none" strike="noStrike" noProof="0" dirty="0">
                          <a:solidFill>
                            <a:srgbClr val="000000"/>
                          </a:solidFill>
                          <a:latin typeface="Calibri"/>
                        </a:rPr>
                        <a:t> 'broken window' theory (if something happens deal with it immediately).</a:t>
                      </a:r>
                    </a:p>
                    <a:p>
                      <a:pPr marL="171450" indent="-171450">
                        <a:buFont typeface="Arial"/>
                        <a:buChar char="•"/>
                      </a:pPr>
                      <a:endParaRPr lang="en-US" sz="1100" dirty="0"/>
                    </a:p>
                    <a:p>
                      <a:pPr marL="171450" lvl="0" indent="-171450">
                        <a:buFont typeface="Arial"/>
                        <a:buChar char="•"/>
                      </a:pPr>
                      <a:r>
                        <a:rPr lang="en-US" sz="1100" dirty="0"/>
                        <a:t>  Community partnership.</a:t>
                      </a:r>
                      <a:endParaRPr lang="en-US" dirty="0"/>
                    </a:p>
                    <a:p>
                      <a:pPr marL="0" lvl="0" indent="0">
                        <a:buNone/>
                      </a:pPr>
                      <a:endParaRPr lang="en-US" sz="1100" dirty="0"/>
                    </a:p>
                    <a:p>
                      <a:pPr marL="171450" lvl="0" indent="-171450">
                        <a:buFont typeface="Arial"/>
                        <a:buChar char="•"/>
                      </a:pPr>
                      <a:r>
                        <a:rPr lang="en-US" sz="1100" dirty="0"/>
                        <a:t>   Experience that comes with being in service for 189 years. </a:t>
                      </a:r>
                    </a:p>
                    <a:p>
                      <a:pPr marL="0" lvl="0" indent="0">
                        <a:buNone/>
                      </a:pPr>
                      <a:endParaRPr lang="en-US" sz="1100" dirty="0"/>
                    </a:p>
                    <a:p>
                      <a:pPr marL="171450" lvl="0" indent="-171450">
                        <a:buFont typeface="Arial"/>
                        <a:buChar char="•"/>
                      </a:pPr>
                      <a:r>
                        <a:rPr lang="en-US" sz="1100" dirty="0"/>
                        <a:t> Empathy support in critical  situations.</a:t>
                      </a:r>
                    </a:p>
                    <a:p>
                      <a:pPr marL="0" lvl="0" indent="0">
                        <a:buNone/>
                      </a:pPr>
                      <a:endParaRPr lang="en-US" sz="1100" dirty="0"/>
                    </a:p>
                    <a:p>
                      <a:pPr marL="342900" lvl="0" indent="-342900">
                        <a:buAutoNum type="arabicPeriod"/>
                      </a:pPr>
                      <a:endParaRPr lang="en-US" sz="1100" dirty="0"/>
                    </a:p>
                    <a:p>
                      <a:pPr marL="0" lvl="0" indent="0">
                        <a:buNone/>
                      </a:pPr>
                      <a:endParaRPr lang="en-US" sz="1100" dirty="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a:buChar char="•"/>
                      </a:pPr>
                      <a:r>
                        <a:rPr lang="en-US" sz="1100" dirty="0"/>
                        <a:t>Limited funding available .</a:t>
                      </a:r>
                    </a:p>
                    <a:p>
                      <a:pPr marL="0" lvl="0" indent="0">
                        <a:buNone/>
                      </a:pPr>
                      <a:endParaRPr lang="en-US" sz="1100" dirty="0"/>
                    </a:p>
                    <a:p>
                      <a:pPr marL="171450" indent="-171450">
                        <a:buFont typeface="Arial"/>
                        <a:buChar char="•"/>
                      </a:pPr>
                      <a:r>
                        <a:rPr lang="en-US" sz="1100" dirty="0"/>
                        <a:t>Increased demand for services due to population growth.</a:t>
                      </a:r>
                    </a:p>
                    <a:p>
                      <a:pPr marL="0" lvl="0" indent="0">
                        <a:buFont typeface="+mj-lt"/>
                        <a:buNone/>
                      </a:pPr>
                      <a:endParaRPr lang="en-US" sz="1100" dirty="0"/>
                    </a:p>
                    <a:p>
                      <a:pPr marL="171450" lvl="0" indent="-171450">
                        <a:buFont typeface="Arial"/>
                        <a:buChar char="•"/>
                      </a:pPr>
                      <a:r>
                        <a:rPr lang="en-US" sz="1100" dirty="0"/>
                        <a:t>Time span between filling vacant positions and new hires finishing their  initial training. </a:t>
                      </a:r>
                    </a:p>
                    <a:p>
                      <a:pPr marL="0" lvl="0" indent="0">
                        <a:buNone/>
                      </a:pPr>
                      <a:endParaRPr lang="en-US" sz="1100" dirty="0"/>
                    </a:p>
                    <a:p>
                      <a:pPr marL="0" lvl="0" indent="0">
                        <a:buNone/>
                      </a:pPr>
                      <a:endParaRPr lang="en-US" sz="1100" dirty="0"/>
                    </a:p>
                    <a:p>
                      <a:pPr marL="171450" lvl="0" indent="-171450">
                        <a:buFont typeface="Arial"/>
                        <a:buChar char="•"/>
                      </a:pPr>
                      <a:r>
                        <a:rPr lang="en-US" sz="1100" dirty="0"/>
                        <a:t> Communications within the departments.</a:t>
                      </a:r>
                    </a:p>
                    <a:p>
                      <a:pPr marL="342900" lvl="0" indent="-342900">
                        <a:buAutoNum type="arabicPeriod"/>
                      </a:pPr>
                      <a:endParaRPr lang="en-US" sz="1100" dirty="0"/>
                    </a:p>
                    <a:p>
                      <a:pPr marL="342900" indent="-342900">
                        <a:buFont typeface="+mj-lt"/>
                        <a:buAutoNum type="arabicPeriod"/>
                      </a:pPr>
                      <a:endParaRPr lang="en-US" sz="1100" dirty="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0241257"/>
                  </a:ext>
                </a:extLst>
              </a:tr>
            </a:tbl>
          </a:graphicData>
        </a:graphic>
      </p:graphicFrame>
      <p:graphicFrame>
        <p:nvGraphicFramePr>
          <p:cNvPr id="4" name="Table 3">
            <a:extLst>
              <a:ext uri="{FF2B5EF4-FFF2-40B4-BE49-F238E27FC236}">
                <a16:creationId xmlns:a16="http://schemas.microsoft.com/office/drawing/2014/main" id="{5BE729A1-080A-150A-78C4-E324E0485F50}"/>
              </a:ext>
            </a:extLst>
          </p:cNvPr>
          <p:cNvGraphicFramePr>
            <a:graphicFrameLocks noGrp="1"/>
          </p:cNvGraphicFramePr>
          <p:nvPr>
            <p:extLst>
              <p:ext uri="{D42A27DB-BD31-4B8C-83A1-F6EECF244321}">
                <p14:modId xmlns:p14="http://schemas.microsoft.com/office/powerpoint/2010/main" val="3277991315"/>
              </p:ext>
            </p:extLst>
          </p:nvPr>
        </p:nvGraphicFramePr>
        <p:xfrm>
          <a:off x="5982543" y="1674677"/>
          <a:ext cx="5801893" cy="2788122"/>
        </p:xfrm>
        <a:graphic>
          <a:graphicData uri="http://schemas.openxmlformats.org/drawingml/2006/table">
            <a:tbl>
              <a:tblPr firstRow="1" bandRow="1">
                <a:tableStyleId>{5940675A-B579-460E-94D1-54222C63F5DA}</a:tableStyleId>
              </a:tblPr>
              <a:tblGrid>
                <a:gridCol w="3123750">
                  <a:extLst>
                    <a:ext uri="{9D8B030D-6E8A-4147-A177-3AD203B41FA5}">
                      <a16:colId xmlns:a16="http://schemas.microsoft.com/office/drawing/2014/main" val="1095822206"/>
                    </a:ext>
                  </a:extLst>
                </a:gridCol>
                <a:gridCol w="2678143">
                  <a:extLst>
                    <a:ext uri="{9D8B030D-6E8A-4147-A177-3AD203B41FA5}">
                      <a16:colId xmlns:a16="http://schemas.microsoft.com/office/drawing/2014/main" val="614247552"/>
                    </a:ext>
                  </a:extLst>
                </a:gridCol>
              </a:tblGrid>
              <a:tr h="349722">
                <a:tc>
                  <a:txBody>
                    <a:bodyPr/>
                    <a:lstStyle/>
                    <a:p>
                      <a:pPr algn="ctr"/>
                      <a:r>
                        <a:rPr lang="en-US" sz="1400" b="1" dirty="0"/>
                        <a:t>Opportunities</a:t>
                      </a: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en-US" sz="1400" b="1" dirty="0"/>
                        <a:t>Threats</a:t>
                      </a: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2927163331"/>
                  </a:ext>
                </a:extLst>
              </a:tr>
              <a:tr h="2352842">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t>Integration with AI could support the limited funding.</a:t>
                      </a:r>
                    </a:p>
                    <a:p>
                      <a:pPr marL="342900" indent="-342900">
                        <a:buFont typeface="+mj-lt"/>
                        <a:buAutoNum type="arabicPeriod"/>
                      </a:pPr>
                      <a:r>
                        <a:rPr lang="en-US" sz="1100" dirty="0"/>
                        <a:t>CALEA accreditation and improved standards.</a:t>
                      </a:r>
                    </a:p>
                    <a:p>
                      <a:pPr marL="342900" lvl="0" indent="-342900">
                        <a:buAutoNum type="arabicPeriod"/>
                      </a:pPr>
                      <a:endParaRPr lang="en-US" sz="1100" dirty="0"/>
                    </a:p>
                    <a:p>
                      <a:pPr marL="342900" lvl="0" indent="-342900">
                        <a:buAutoNum type="arabicPeriod"/>
                      </a:pPr>
                      <a:r>
                        <a:rPr lang="en-US" sz="1100" dirty="0"/>
                        <a:t>Smart growth with the utilization of technology. </a:t>
                      </a:r>
                    </a:p>
                    <a:p>
                      <a:pPr marL="342900" lvl="0" indent="-342900">
                        <a:buAutoNum type="arabicPeriod"/>
                      </a:pPr>
                      <a:endParaRPr lang="en-US" sz="1100" dirty="0"/>
                    </a:p>
                    <a:p>
                      <a:pPr marL="342900" lvl="0" indent="-342900">
                        <a:buAutoNum type="arabicPeriod"/>
                      </a:pPr>
                      <a:r>
                        <a:rPr lang="en-US" sz="1100" dirty="0"/>
                        <a:t>Increased communication internally.</a:t>
                      </a:r>
                    </a:p>
                    <a:p>
                      <a:pPr marL="342900" lvl="0" indent="-342900">
                        <a:buAutoNum type="arabicPeriod"/>
                      </a:pPr>
                      <a:endParaRPr lang="en-US" sz="1100" dirty="0"/>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t>Enhance support and participation of communities to enhance law enforcement.</a:t>
                      </a:r>
                    </a:p>
                    <a:p>
                      <a:pPr marL="342900" indent="-342900">
                        <a:buFont typeface="+mj-lt"/>
                        <a:buAutoNum type="arabicPeriod"/>
                      </a:pPr>
                      <a:endParaRPr lang="en-US" sz="1100"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mj-lt"/>
                        <a:buAutoNum type="arabicPeriod"/>
                      </a:pPr>
                      <a:r>
                        <a:rPr lang="en-US" sz="1100" dirty="0"/>
                        <a:t>Growing problem of firearm related death and injury.</a:t>
                      </a:r>
                    </a:p>
                    <a:p>
                      <a:pPr marL="342900" lvl="0" indent="-342900">
                        <a:buAutoNum type="arabicPeriod"/>
                      </a:pPr>
                      <a:endParaRPr lang="en-US" sz="1100" dirty="0"/>
                    </a:p>
                    <a:p>
                      <a:pPr marL="342900" indent="-342900">
                        <a:buFont typeface="+mj-lt"/>
                        <a:buAutoNum type="arabicPeriod"/>
                      </a:pPr>
                      <a:r>
                        <a:rPr lang="en-US" sz="1100" dirty="0"/>
                        <a:t>Public sentiment.</a:t>
                      </a:r>
                    </a:p>
                    <a:p>
                      <a:pPr marL="342900" lvl="0" indent="-342900">
                        <a:buAutoNum type="arabicPeriod"/>
                      </a:pPr>
                      <a:endParaRPr lang="en-US" sz="1100" dirty="0"/>
                    </a:p>
                    <a:p>
                      <a:pPr marL="342900" lvl="0" indent="-342900">
                        <a:buAutoNum type="arabicPeriod"/>
                      </a:pPr>
                      <a:r>
                        <a:rPr lang="en-US" sz="1100" dirty="0"/>
                        <a:t>Media misrepresentation. </a:t>
                      </a:r>
                    </a:p>
                    <a:p>
                      <a:pPr marL="342900" lvl="0" indent="-342900">
                        <a:buAutoNum type="arabicPeriod"/>
                      </a:pPr>
                      <a:endParaRPr lang="en-US" sz="1100" dirty="0"/>
                    </a:p>
                    <a:p>
                      <a:pPr marL="342900" indent="-342900">
                        <a:buFont typeface="+mj-lt"/>
                        <a:buAutoNum type="arabicPeriod"/>
                      </a:pPr>
                      <a:r>
                        <a:rPr lang="en-US" sz="1100" dirty="0"/>
                        <a:t>Change of policies.</a:t>
                      </a: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7763545"/>
                  </a:ext>
                </a:extLst>
              </a:tr>
            </a:tbl>
          </a:graphicData>
        </a:graphic>
      </p:graphicFrame>
    </p:spTree>
    <p:extLst>
      <p:ext uri="{BB962C8B-B14F-4D97-AF65-F5344CB8AC3E}">
        <p14:creationId xmlns:p14="http://schemas.microsoft.com/office/powerpoint/2010/main" val="3565224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8;p6">
            <a:extLst>
              <a:ext uri="{FF2B5EF4-FFF2-40B4-BE49-F238E27FC236}">
                <a16:creationId xmlns:a16="http://schemas.microsoft.com/office/drawing/2014/main" id="{B209A701-80F0-5B47-A00E-FB1DB6A67CF9}"/>
              </a:ext>
            </a:extLst>
          </p:cNvPr>
          <p:cNvSpPr/>
          <p:nvPr/>
        </p:nvSpPr>
        <p:spPr>
          <a:xfrm>
            <a:off x="186173" y="352642"/>
            <a:ext cx="11011011" cy="675874"/>
          </a:xfrm>
          <a:prstGeom prst="parallelogram">
            <a:avLst>
              <a:gd name="adj" fmla="val 25000"/>
            </a:avLst>
          </a:prstGeom>
          <a:solidFill>
            <a:schemeClr val="accent1">
              <a:lumMod val="40000"/>
              <a:lumOff val="60000"/>
            </a:schemeClr>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 name="Google Shape;209;p5">
            <a:extLst>
              <a:ext uri="{FF2B5EF4-FFF2-40B4-BE49-F238E27FC236}">
                <a16:creationId xmlns:a16="http://schemas.microsoft.com/office/drawing/2014/main" id="{D1D7A4BB-357B-7949-A2E9-697EF201A26F}"/>
              </a:ext>
            </a:extLst>
          </p:cNvPr>
          <p:cNvSpPr txBox="1"/>
          <p:nvPr/>
        </p:nvSpPr>
        <p:spPr>
          <a:xfrm>
            <a:off x="486136" y="335666"/>
            <a:ext cx="979420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Helvetica Neue Light"/>
                <a:ea typeface="Helvetica Neue Light"/>
                <a:sym typeface="Helvetica Neue Light"/>
              </a:rPr>
              <a:t>Algorithm and Next Steps</a:t>
            </a:r>
            <a:endParaRPr lang="en-US" dirty="0"/>
          </a:p>
        </p:txBody>
      </p:sp>
      <p:sp>
        <p:nvSpPr>
          <p:cNvPr id="5" name="TextBox 4">
            <a:extLst>
              <a:ext uri="{FF2B5EF4-FFF2-40B4-BE49-F238E27FC236}">
                <a16:creationId xmlns:a16="http://schemas.microsoft.com/office/drawing/2014/main" id="{21236131-00EE-C900-56D6-F263B93E7B2F}"/>
              </a:ext>
            </a:extLst>
          </p:cNvPr>
          <p:cNvSpPr txBox="1"/>
          <p:nvPr/>
        </p:nvSpPr>
        <p:spPr>
          <a:xfrm>
            <a:off x="298986" y="1308941"/>
            <a:ext cx="6030655" cy="4873514"/>
          </a:xfrm>
          <a:prstGeom prst="rect">
            <a:avLst/>
          </a:prstGeom>
          <a:noFill/>
        </p:spPr>
        <p:txBody>
          <a:bodyPr wrap="square">
            <a:spAutoFit/>
          </a:bodyPr>
          <a:lstStyle/>
          <a:p>
            <a:pPr>
              <a:lnSpc>
                <a:spcPct val="107000"/>
              </a:lnSpc>
              <a:spcAft>
                <a:spcPts val="800"/>
              </a:spcAft>
            </a:pPr>
            <a:r>
              <a:rPr lang="en-CA" sz="1400" b="1" kern="100" dirty="0" err="1">
                <a:effectLst/>
                <a:latin typeface="Calibri" panose="020F0502020204030204" pitchFamily="34" charset="0"/>
                <a:ea typeface="Calibri" panose="020F0502020204030204" pitchFamily="34" charset="0"/>
                <a:cs typeface="Times New Roman" panose="02020603050405020304" pitchFamily="18" charset="0"/>
              </a:rPr>
              <a:t>HeatMap</a:t>
            </a:r>
            <a:r>
              <a:rPr lang="en-CA" sz="1400" b="1" kern="100" dirty="0">
                <a:effectLst/>
                <a:latin typeface="Calibri" panose="020F0502020204030204" pitchFamily="34" charset="0"/>
                <a:ea typeface="Calibri" panose="020F0502020204030204" pitchFamily="34" charset="0"/>
                <a:cs typeface="Times New Roman" panose="02020603050405020304" pitchFamily="18" charset="0"/>
              </a:rPr>
              <a:t> Algorithm</a:t>
            </a:r>
          </a:p>
          <a:p>
            <a:pPr>
              <a:lnSpc>
                <a:spcPct val="107000"/>
              </a:lnSpc>
              <a:spcAft>
                <a:spcPts val="800"/>
              </a:spcAft>
            </a:pPr>
            <a:r>
              <a:rPr lang="en-CA" sz="1400" kern="100" dirty="0">
                <a:effectLst/>
                <a:latin typeface="Calibri" panose="020F0502020204030204" pitchFamily="34" charset="0"/>
                <a:ea typeface="Calibri" panose="020F0502020204030204" pitchFamily="34" charset="0"/>
                <a:cs typeface="Times New Roman" panose="02020603050405020304" pitchFamily="18" charset="0"/>
              </a:rPr>
              <a:t>Clean the data</a:t>
            </a:r>
          </a:p>
          <a:p>
            <a:pPr>
              <a:lnSpc>
                <a:spcPct val="107000"/>
              </a:lnSpc>
              <a:spcAft>
                <a:spcPts val="800"/>
              </a:spcAft>
            </a:pPr>
            <a:r>
              <a:rPr lang="en-CA" kern="100" dirty="0">
                <a:latin typeface="Calibri" panose="020F0502020204030204" pitchFamily="34" charset="0"/>
                <a:ea typeface="Calibri" panose="020F0502020204030204" pitchFamily="34" charset="0"/>
                <a:cs typeface="Times New Roman" panose="02020603050405020304" pitchFamily="18" charset="0"/>
              </a:rPr>
              <a:t>Identify Outliers</a:t>
            </a:r>
            <a:endParaRPr lang="en-CA"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400" kern="100" dirty="0">
                <a:effectLst/>
                <a:latin typeface="Calibri" panose="020F0502020204030204" pitchFamily="34" charset="0"/>
                <a:ea typeface="Calibri" panose="020F0502020204030204" pitchFamily="34" charset="0"/>
                <a:cs typeface="Times New Roman" panose="02020603050405020304" pitchFamily="18" charset="0"/>
              </a:rPr>
              <a:t>Define Variables in dataset that need to be created</a:t>
            </a:r>
          </a:p>
          <a:p>
            <a:pPr>
              <a:lnSpc>
                <a:spcPct val="107000"/>
              </a:lnSpc>
              <a:spcAft>
                <a:spcPts val="800"/>
              </a:spcAft>
            </a:pPr>
            <a:r>
              <a:rPr lang="en-CA" sz="1400" kern="100" dirty="0">
                <a:effectLst/>
                <a:latin typeface="Calibri" panose="020F0502020204030204" pitchFamily="34" charset="0"/>
                <a:ea typeface="Calibri" panose="020F0502020204030204" pitchFamily="34" charset="0"/>
                <a:cs typeface="Times New Roman" panose="02020603050405020304" pitchFamily="18" charset="0"/>
              </a:rPr>
              <a:t>Define which ones need to inputted and which ones need to created by the AI</a:t>
            </a:r>
          </a:p>
          <a:p>
            <a:pPr>
              <a:lnSpc>
                <a:spcPct val="107000"/>
              </a:lnSpc>
              <a:spcAft>
                <a:spcPts val="800"/>
              </a:spcAft>
            </a:pPr>
            <a:r>
              <a:rPr lang="en-CA" sz="1400" kern="100" dirty="0">
                <a:effectLst/>
                <a:latin typeface="Calibri" panose="020F0502020204030204" pitchFamily="34" charset="0"/>
                <a:ea typeface="Calibri" panose="020F0502020204030204" pitchFamily="34" charset="0"/>
                <a:cs typeface="Times New Roman" panose="02020603050405020304" pitchFamily="18" charset="0"/>
              </a:rPr>
              <a:t>Define the filters for the data</a:t>
            </a:r>
          </a:p>
          <a:p>
            <a:pPr>
              <a:lnSpc>
                <a:spcPct val="107000"/>
              </a:lnSpc>
              <a:spcAft>
                <a:spcPts val="800"/>
              </a:spcAft>
            </a:pPr>
            <a:r>
              <a:rPr lang="en-CA" sz="1400" kern="100" dirty="0">
                <a:effectLst/>
                <a:latin typeface="Calibri" panose="020F0502020204030204" pitchFamily="34" charset="0"/>
                <a:ea typeface="Calibri" panose="020F0502020204030204" pitchFamily="34" charset="0"/>
                <a:cs typeface="Times New Roman" panose="02020603050405020304" pitchFamily="18" charset="0"/>
              </a:rPr>
              <a:t>Define the factors that will affect the data</a:t>
            </a:r>
          </a:p>
          <a:p>
            <a:pPr>
              <a:lnSpc>
                <a:spcPct val="107000"/>
              </a:lnSpc>
              <a:spcAft>
                <a:spcPts val="800"/>
              </a:spcAft>
            </a:pPr>
            <a:r>
              <a:rPr lang="en-CA" sz="1400" kern="100" dirty="0">
                <a:effectLst/>
                <a:latin typeface="Calibri" panose="020F0502020204030204" pitchFamily="34" charset="0"/>
                <a:ea typeface="Calibri" panose="020F0502020204030204" pitchFamily="34" charset="0"/>
                <a:cs typeface="Times New Roman" panose="02020603050405020304" pitchFamily="18" charset="0"/>
              </a:rPr>
              <a:t>Code the Artificial Intelligence model to use the dataset to predict the predicted variables</a:t>
            </a:r>
          </a:p>
          <a:p>
            <a:pPr>
              <a:lnSpc>
                <a:spcPct val="107000"/>
              </a:lnSpc>
              <a:spcAft>
                <a:spcPts val="800"/>
              </a:spcAft>
            </a:pPr>
            <a:r>
              <a:rPr lang="en-CA" sz="1400" kern="100" dirty="0">
                <a:effectLst/>
                <a:latin typeface="Calibri" panose="020F0502020204030204" pitchFamily="34" charset="0"/>
                <a:ea typeface="Calibri" panose="020F0502020204030204" pitchFamily="34" charset="0"/>
                <a:cs typeface="Times New Roman" panose="02020603050405020304" pitchFamily="18" charset="0"/>
              </a:rPr>
              <a:t>Test to see if it generates an output</a:t>
            </a:r>
          </a:p>
          <a:p>
            <a:pPr>
              <a:lnSpc>
                <a:spcPct val="107000"/>
              </a:lnSpc>
              <a:spcAft>
                <a:spcPts val="800"/>
              </a:spcAft>
            </a:pPr>
            <a:r>
              <a:rPr lang="en-CA" sz="1400" kern="100" dirty="0">
                <a:effectLst/>
                <a:latin typeface="Calibri" panose="020F0502020204030204" pitchFamily="34" charset="0"/>
                <a:ea typeface="Calibri" panose="020F0502020204030204" pitchFamily="34" charset="0"/>
                <a:cs typeface="Times New Roman" panose="02020603050405020304" pitchFamily="18" charset="0"/>
              </a:rPr>
              <a:t>Test to see if it generates an output given the filters</a:t>
            </a:r>
          </a:p>
          <a:p>
            <a:pPr>
              <a:lnSpc>
                <a:spcPct val="107000"/>
              </a:lnSpc>
              <a:spcAft>
                <a:spcPts val="800"/>
              </a:spcAft>
            </a:pPr>
            <a:r>
              <a:rPr lang="en-CA" sz="1400" kern="100" dirty="0">
                <a:effectLst/>
                <a:latin typeface="Calibri" panose="020F0502020204030204" pitchFamily="34" charset="0"/>
                <a:ea typeface="Calibri" panose="020F0502020204030204" pitchFamily="34" charset="0"/>
                <a:cs typeface="Times New Roman" panose="02020603050405020304" pitchFamily="18" charset="0"/>
              </a:rPr>
              <a:t>Test to see if the factors impact the output given </a:t>
            </a:r>
          </a:p>
          <a:p>
            <a:pPr>
              <a:lnSpc>
                <a:spcPct val="107000"/>
              </a:lnSpc>
              <a:spcAft>
                <a:spcPts val="800"/>
              </a:spcAft>
            </a:pPr>
            <a:r>
              <a:rPr lang="en-CA" sz="1400" kern="100" dirty="0">
                <a:effectLst/>
                <a:latin typeface="Calibri" panose="020F0502020204030204" pitchFamily="34" charset="0"/>
                <a:ea typeface="Calibri" panose="020F0502020204030204" pitchFamily="34" charset="0"/>
                <a:cs typeface="Times New Roman" panose="02020603050405020304" pitchFamily="18" charset="0"/>
              </a:rPr>
              <a:t>Integrate the artificial to display results of the output on ArcGIS</a:t>
            </a:r>
          </a:p>
          <a:p>
            <a:pPr>
              <a:lnSpc>
                <a:spcPct val="107000"/>
              </a:lnSpc>
              <a:spcAft>
                <a:spcPts val="800"/>
              </a:spcAft>
            </a:pPr>
            <a:r>
              <a:rPr lang="en-CA" sz="1400" kern="100" dirty="0">
                <a:effectLst/>
                <a:latin typeface="Calibri" panose="020F0502020204030204" pitchFamily="34" charset="0"/>
                <a:ea typeface="Calibri" panose="020F0502020204030204" pitchFamily="34" charset="0"/>
                <a:cs typeface="Times New Roman" panose="02020603050405020304" pitchFamily="18" charset="0"/>
              </a:rPr>
              <a:t>Test to see if it generates an output on ArcGIS, given the filters</a:t>
            </a:r>
          </a:p>
          <a:p>
            <a:pPr>
              <a:lnSpc>
                <a:spcPct val="107000"/>
              </a:lnSpc>
              <a:spcAft>
                <a:spcPts val="800"/>
              </a:spcAft>
            </a:pPr>
            <a:r>
              <a:rPr lang="en-CA" sz="1400" kern="100" dirty="0">
                <a:effectLst/>
                <a:latin typeface="Calibri" panose="020F0502020204030204" pitchFamily="34" charset="0"/>
                <a:ea typeface="Calibri" panose="020F0502020204030204" pitchFamily="34" charset="0"/>
                <a:cs typeface="Times New Roman" panose="02020603050405020304" pitchFamily="18" charset="0"/>
              </a:rPr>
              <a:t>Test to see if the factors impact the output given on ArcGIS </a:t>
            </a:r>
          </a:p>
        </p:txBody>
      </p:sp>
      <p:sp>
        <p:nvSpPr>
          <p:cNvPr id="7" name="TextBox 6">
            <a:extLst>
              <a:ext uri="{FF2B5EF4-FFF2-40B4-BE49-F238E27FC236}">
                <a16:creationId xmlns:a16="http://schemas.microsoft.com/office/drawing/2014/main" id="{ABE2DE20-3F33-9350-1A11-BDAC10610C57}"/>
              </a:ext>
            </a:extLst>
          </p:cNvPr>
          <p:cNvSpPr txBox="1"/>
          <p:nvPr/>
        </p:nvSpPr>
        <p:spPr>
          <a:xfrm>
            <a:off x="6297833" y="1324895"/>
            <a:ext cx="4775637" cy="4130041"/>
          </a:xfrm>
          <a:prstGeom prst="rect">
            <a:avLst/>
          </a:prstGeom>
          <a:noFill/>
        </p:spPr>
        <p:txBody>
          <a:bodyPr wrap="square">
            <a:spAutoFit/>
          </a:bodyPr>
          <a:lstStyle/>
          <a:p>
            <a:pPr>
              <a:lnSpc>
                <a:spcPct val="107000"/>
              </a:lnSpc>
              <a:spcAft>
                <a:spcPts val="800"/>
              </a:spcAft>
            </a:pPr>
            <a:r>
              <a:rPr lang="en-CA" sz="1400" b="1" kern="100" dirty="0">
                <a:effectLst/>
                <a:latin typeface="Calibri" panose="020F0502020204030204" pitchFamily="34" charset="0"/>
                <a:ea typeface="Calibri" panose="020F0502020204030204" pitchFamily="34" charset="0"/>
                <a:cs typeface="Times New Roman" panose="02020603050405020304" pitchFamily="18" charset="0"/>
              </a:rPr>
              <a:t>Guidelines Algorithm</a:t>
            </a:r>
          </a:p>
          <a:p>
            <a:pPr>
              <a:lnSpc>
                <a:spcPct val="107000"/>
              </a:lnSpc>
              <a:spcAft>
                <a:spcPts val="800"/>
              </a:spcAft>
            </a:pPr>
            <a:r>
              <a:rPr lang="en-CA" sz="1400" kern="100" dirty="0">
                <a:effectLst/>
                <a:latin typeface="Calibri" panose="020F0502020204030204" pitchFamily="34" charset="0"/>
                <a:ea typeface="Calibri" panose="020F0502020204030204" pitchFamily="34" charset="0"/>
                <a:cs typeface="Times New Roman" panose="02020603050405020304" pitchFamily="18" charset="0"/>
              </a:rPr>
              <a:t>Decide what data to use for the analysis</a:t>
            </a:r>
          </a:p>
          <a:p>
            <a:pPr>
              <a:lnSpc>
                <a:spcPct val="107000"/>
              </a:lnSpc>
              <a:spcAft>
                <a:spcPts val="800"/>
              </a:spcAft>
            </a:pPr>
            <a:r>
              <a:rPr lang="en-CA" sz="1400" kern="100" dirty="0">
                <a:effectLst/>
                <a:latin typeface="Calibri" panose="020F0502020204030204" pitchFamily="34" charset="0"/>
                <a:ea typeface="Calibri" panose="020F0502020204030204" pitchFamily="34" charset="0"/>
                <a:cs typeface="Times New Roman" panose="02020603050405020304" pitchFamily="18" charset="0"/>
              </a:rPr>
              <a:t>Utilize Heatmap to find optimal allocation of resources for the data</a:t>
            </a:r>
          </a:p>
          <a:p>
            <a:pPr>
              <a:lnSpc>
                <a:spcPct val="107000"/>
              </a:lnSpc>
              <a:spcAft>
                <a:spcPts val="800"/>
              </a:spcAft>
            </a:pPr>
            <a:r>
              <a:rPr lang="en-CA" sz="1400" kern="100" dirty="0">
                <a:effectLst/>
                <a:latin typeface="Calibri" panose="020F0502020204030204" pitchFamily="34" charset="0"/>
                <a:ea typeface="Calibri" panose="020F0502020204030204" pitchFamily="34" charset="0"/>
                <a:cs typeface="Times New Roman" panose="02020603050405020304" pitchFamily="18" charset="0"/>
              </a:rPr>
              <a:t>Identify factors that might affect the optimal allocation of resources</a:t>
            </a:r>
          </a:p>
          <a:p>
            <a:pPr>
              <a:lnSpc>
                <a:spcPct val="107000"/>
              </a:lnSpc>
              <a:spcAft>
                <a:spcPts val="800"/>
              </a:spcAft>
            </a:pPr>
            <a:r>
              <a:rPr lang="en-CA" sz="1400" kern="100" dirty="0">
                <a:effectLst/>
                <a:latin typeface="Calibri" panose="020F0502020204030204" pitchFamily="34" charset="0"/>
                <a:ea typeface="Calibri" panose="020F0502020204030204" pitchFamily="34" charset="0"/>
                <a:cs typeface="Times New Roman" panose="02020603050405020304" pitchFamily="18" charset="0"/>
              </a:rPr>
              <a:t>Decide how to incorporate those factors into the analysis</a:t>
            </a:r>
          </a:p>
          <a:p>
            <a:pPr>
              <a:lnSpc>
                <a:spcPct val="107000"/>
              </a:lnSpc>
              <a:spcAft>
                <a:spcPts val="800"/>
              </a:spcAft>
            </a:pPr>
            <a:r>
              <a:rPr lang="en-CA" sz="1400" kern="100" dirty="0">
                <a:effectLst/>
                <a:latin typeface="Calibri" panose="020F0502020204030204" pitchFamily="34" charset="0"/>
                <a:ea typeface="Calibri" panose="020F0502020204030204" pitchFamily="34" charset="0"/>
                <a:cs typeface="Times New Roman" panose="02020603050405020304" pitchFamily="18" charset="0"/>
              </a:rPr>
              <a:t>Determine </a:t>
            </a:r>
            <a:r>
              <a:rPr lang="en-CA" kern="100" dirty="0">
                <a:latin typeface="Calibri" panose="020F0502020204030204" pitchFamily="34" charset="0"/>
                <a:ea typeface="Calibri" panose="020F0502020204030204" pitchFamily="34" charset="0"/>
                <a:cs typeface="Times New Roman" panose="02020603050405020304" pitchFamily="18" charset="0"/>
              </a:rPr>
              <a:t>realistic allocation of </a:t>
            </a:r>
            <a:r>
              <a:rPr lang="en-CA" kern="100" dirty="0" err="1">
                <a:latin typeface="Calibri" panose="020F0502020204030204" pitchFamily="34" charset="0"/>
                <a:ea typeface="Calibri" panose="020F0502020204030204" pitchFamily="34" charset="0"/>
                <a:cs typeface="Times New Roman" panose="02020603050405020304" pitchFamily="18" charset="0"/>
              </a:rPr>
              <a:t>resourcs</a:t>
            </a:r>
            <a:endParaRPr lang="en-CA"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400" kern="100" dirty="0">
                <a:effectLst/>
                <a:latin typeface="Calibri" panose="020F0502020204030204" pitchFamily="34" charset="0"/>
                <a:ea typeface="Calibri" panose="020F0502020204030204" pitchFamily="34" charset="0"/>
                <a:cs typeface="Times New Roman" panose="02020603050405020304" pitchFamily="18" charset="0"/>
              </a:rPr>
              <a:t>Compare divisional performance data to realistic and optimal standards</a:t>
            </a:r>
          </a:p>
          <a:p>
            <a:pPr>
              <a:lnSpc>
                <a:spcPct val="107000"/>
              </a:lnSpc>
              <a:spcAft>
                <a:spcPts val="800"/>
              </a:spcAft>
            </a:pPr>
            <a:r>
              <a:rPr lang="en-CA" kern="100" dirty="0">
                <a:latin typeface="Calibri" panose="020F0502020204030204" pitchFamily="34" charset="0"/>
                <a:ea typeface="Calibri" panose="020F0502020204030204" pitchFamily="34" charset="0"/>
                <a:cs typeface="Times New Roman" panose="02020603050405020304" pitchFamily="18" charset="0"/>
              </a:rPr>
              <a:t>Identify the top performing </a:t>
            </a:r>
            <a:r>
              <a:rPr lang="en-CA" kern="100" dirty="0" err="1">
                <a:latin typeface="Calibri" panose="020F0502020204030204" pitchFamily="34" charset="0"/>
                <a:ea typeface="Calibri" panose="020F0502020204030204" pitchFamily="34" charset="0"/>
                <a:cs typeface="Times New Roman" panose="02020603050405020304" pitchFamily="18" charset="0"/>
              </a:rPr>
              <a:t>divsions</a:t>
            </a:r>
            <a:r>
              <a:rPr lang="en-CA" kern="100" dirty="0">
                <a:latin typeface="Calibri" panose="020F0502020204030204" pitchFamily="34" charset="0"/>
                <a:ea typeface="Calibri" panose="020F0502020204030204" pitchFamily="34" charset="0"/>
                <a:cs typeface="Times New Roman" panose="02020603050405020304" pitchFamily="18" charset="0"/>
              </a:rPr>
              <a:t> and the reason why they are performing well</a:t>
            </a:r>
          </a:p>
          <a:p>
            <a:pPr>
              <a:lnSpc>
                <a:spcPct val="107000"/>
              </a:lnSpc>
              <a:spcAft>
                <a:spcPts val="800"/>
              </a:spcAft>
            </a:pPr>
            <a:r>
              <a:rPr lang="en-CA" sz="1400" kern="100" dirty="0">
                <a:effectLst/>
                <a:latin typeface="Calibri" panose="020F0502020204030204" pitchFamily="34" charset="0"/>
                <a:ea typeface="Calibri" panose="020F0502020204030204" pitchFamily="34" charset="0"/>
                <a:cs typeface="Times New Roman" panose="02020603050405020304" pitchFamily="18" charset="0"/>
              </a:rPr>
              <a:t>Identify the lower performing divisions and </a:t>
            </a:r>
            <a:r>
              <a:rPr lang="en-CA" kern="100" dirty="0">
                <a:latin typeface="Calibri" panose="020F0502020204030204" pitchFamily="34" charset="0"/>
                <a:ea typeface="Calibri" panose="020F0502020204030204" pitchFamily="34" charset="0"/>
                <a:cs typeface="Times New Roman" panose="02020603050405020304" pitchFamily="18" charset="0"/>
              </a:rPr>
              <a:t>figure out how to support them</a:t>
            </a:r>
            <a:endParaRPr lang="en-CA"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0332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p:nvPr/>
        </p:nvSpPr>
        <p:spPr>
          <a:xfrm>
            <a:off x="186173" y="352642"/>
            <a:ext cx="11011011" cy="675874"/>
          </a:xfrm>
          <a:prstGeom prst="parallelogram">
            <a:avLst>
              <a:gd name="adj" fmla="val 25000"/>
            </a:avLst>
          </a:prstGeom>
          <a:solidFill>
            <a:schemeClr val="accent1">
              <a:lumMod val="40000"/>
              <a:lumOff val="60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111" name="Google Shape;111;p2"/>
          <p:cNvSpPr txBox="1"/>
          <p:nvPr/>
        </p:nvSpPr>
        <p:spPr>
          <a:xfrm>
            <a:off x="486136" y="335666"/>
            <a:ext cx="7962181" cy="646290"/>
          </a:xfrm>
          <a:prstGeom prst="rect">
            <a:avLst/>
          </a:prstGeom>
          <a:noFill/>
          <a:ln>
            <a:noFill/>
          </a:ln>
        </p:spPr>
        <p:txBody>
          <a:bodyPr spcFirstLastPara="1" wrap="square" lIns="91425" tIns="45700" rIns="91425" bIns="45700" anchor="t" anchorCtr="0">
            <a:spAutoFit/>
          </a:bodyPr>
          <a:lstStyle/>
          <a:p>
            <a:r>
              <a:rPr lang="en-US" sz="3600" dirty="0">
                <a:solidFill>
                  <a:schemeClr val="dk1"/>
                </a:solidFill>
                <a:latin typeface="Helvetica Neue Light"/>
                <a:sym typeface="Helvetica Neue Light"/>
              </a:rPr>
              <a:t>Variable Justification</a:t>
            </a:r>
            <a:endParaRPr lang="en-US" dirty="0">
              <a:solidFill>
                <a:schemeClr val="dk1"/>
              </a:solidFill>
            </a:endParaRPr>
          </a:p>
        </p:txBody>
      </p:sp>
      <p:pic>
        <p:nvPicPr>
          <p:cNvPr id="3" name="Picture 2" descr="A picture containing graphics, design&#10;&#10;Description automatically generated">
            <a:extLst>
              <a:ext uri="{FF2B5EF4-FFF2-40B4-BE49-F238E27FC236}">
                <a16:creationId xmlns:a16="http://schemas.microsoft.com/office/drawing/2014/main" id="{FEE45CE1-5971-FF5D-9B01-D1FB77D33474}"/>
              </a:ext>
            </a:extLst>
          </p:cNvPr>
          <p:cNvPicPr>
            <a:picLocks noChangeAspect="1"/>
          </p:cNvPicPr>
          <p:nvPr/>
        </p:nvPicPr>
        <p:blipFill>
          <a:blip r:embed="rId3"/>
          <a:stretch>
            <a:fillRect/>
          </a:stretch>
        </p:blipFill>
        <p:spPr>
          <a:xfrm>
            <a:off x="2047273" y="1269382"/>
            <a:ext cx="682845" cy="682845"/>
          </a:xfrm>
          <a:prstGeom prst="rect">
            <a:avLst/>
          </a:prstGeom>
        </p:spPr>
      </p:pic>
      <p:pic>
        <p:nvPicPr>
          <p:cNvPr id="5" name="Picture 4" descr="A picture containing circle, screenshot, sphere, colorfulness&#10;&#10;Description automatically generated">
            <a:extLst>
              <a:ext uri="{FF2B5EF4-FFF2-40B4-BE49-F238E27FC236}">
                <a16:creationId xmlns:a16="http://schemas.microsoft.com/office/drawing/2014/main" id="{7E2594FD-DF7F-FCC9-CEBF-C7197EDD04B6}"/>
              </a:ext>
            </a:extLst>
          </p:cNvPr>
          <p:cNvPicPr>
            <a:picLocks noChangeAspect="1"/>
          </p:cNvPicPr>
          <p:nvPr/>
        </p:nvPicPr>
        <p:blipFill>
          <a:blip r:embed="rId4"/>
          <a:stretch>
            <a:fillRect/>
          </a:stretch>
        </p:blipFill>
        <p:spPr>
          <a:xfrm>
            <a:off x="4519435" y="1226802"/>
            <a:ext cx="682845" cy="682845"/>
          </a:xfrm>
          <a:prstGeom prst="rect">
            <a:avLst/>
          </a:prstGeom>
        </p:spPr>
      </p:pic>
      <p:sp>
        <p:nvSpPr>
          <p:cNvPr id="6" name="Google Shape;444;p11">
            <a:extLst>
              <a:ext uri="{FF2B5EF4-FFF2-40B4-BE49-F238E27FC236}">
                <a16:creationId xmlns:a16="http://schemas.microsoft.com/office/drawing/2014/main" id="{15F4C811-90F2-0281-1C9C-7AAC054395BD}"/>
              </a:ext>
            </a:extLst>
          </p:cNvPr>
          <p:cNvSpPr/>
          <p:nvPr/>
        </p:nvSpPr>
        <p:spPr>
          <a:xfrm>
            <a:off x="2828927" y="1406937"/>
            <a:ext cx="1500305" cy="411666"/>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latin typeface="Helvetica Neue Light"/>
                <a:ea typeface="Helvetica Neue Light"/>
                <a:cs typeface="Helvetica Neue Light"/>
                <a:sym typeface="Helvetica Neue Light"/>
              </a:rPr>
              <a:t>Drop Duplicates</a:t>
            </a:r>
            <a:endParaRPr sz="1200">
              <a:solidFill>
                <a:schemeClr val="tx1"/>
              </a:solidFill>
              <a:latin typeface="Helvetica Neue Light"/>
              <a:ea typeface="Helvetica Neue Light"/>
              <a:cs typeface="Helvetica Neue Light"/>
              <a:sym typeface="Helvetica Neue Light"/>
            </a:endParaRPr>
          </a:p>
        </p:txBody>
      </p:sp>
      <p:sp>
        <p:nvSpPr>
          <p:cNvPr id="29" name="Google Shape;444;p11">
            <a:extLst>
              <a:ext uri="{FF2B5EF4-FFF2-40B4-BE49-F238E27FC236}">
                <a16:creationId xmlns:a16="http://schemas.microsoft.com/office/drawing/2014/main" id="{E0D6AEFD-8D7C-A2BB-8BC2-0E9D0BC3A980}"/>
              </a:ext>
            </a:extLst>
          </p:cNvPr>
          <p:cNvSpPr/>
          <p:nvPr/>
        </p:nvSpPr>
        <p:spPr>
          <a:xfrm>
            <a:off x="5368396" y="1429634"/>
            <a:ext cx="1500305" cy="40036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latin typeface="Helvetica Neue Light"/>
                <a:ea typeface="Helvetica Neue Light"/>
                <a:cs typeface="Helvetica Neue Light"/>
                <a:sym typeface="Helvetica Neue Light"/>
              </a:rPr>
              <a:t>No Outliers Found</a:t>
            </a:r>
            <a:endParaRPr sz="1200">
              <a:solidFill>
                <a:schemeClr val="tx1"/>
              </a:solidFill>
              <a:latin typeface="Helvetica Neue Light"/>
              <a:ea typeface="Helvetica Neue Light"/>
              <a:cs typeface="Helvetica Neue Light"/>
              <a:sym typeface="Helvetica Neue Light"/>
            </a:endParaRPr>
          </a:p>
        </p:txBody>
      </p:sp>
      <p:sp>
        <p:nvSpPr>
          <p:cNvPr id="30" name="Google Shape;101;p2">
            <a:extLst>
              <a:ext uri="{FF2B5EF4-FFF2-40B4-BE49-F238E27FC236}">
                <a16:creationId xmlns:a16="http://schemas.microsoft.com/office/drawing/2014/main" id="{0A1843C1-D08D-6274-875C-BBADE1A384A9}"/>
              </a:ext>
            </a:extLst>
          </p:cNvPr>
          <p:cNvSpPr/>
          <p:nvPr/>
        </p:nvSpPr>
        <p:spPr>
          <a:xfrm>
            <a:off x="367789" y="1275737"/>
            <a:ext cx="420710" cy="43571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32" name="Google Shape;444;p11">
            <a:extLst>
              <a:ext uri="{FF2B5EF4-FFF2-40B4-BE49-F238E27FC236}">
                <a16:creationId xmlns:a16="http://schemas.microsoft.com/office/drawing/2014/main" id="{596DC483-88DA-D081-9968-B623C4E78B63}"/>
              </a:ext>
            </a:extLst>
          </p:cNvPr>
          <p:cNvSpPr/>
          <p:nvPr/>
        </p:nvSpPr>
        <p:spPr>
          <a:xfrm>
            <a:off x="7994986" y="1417324"/>
            <a:ext cx="3169208" cy="41172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latin typeface="Helvetica Neue Light"/>
                <a:ea typeface="Helvetica Neue Light"/>
                <a:cs typeface="Helvetica Neue Light"/>
                <a:sym typeface="Helvetica Neue Light"/>
              </a:rPr>
              <a:t>Drop 2004 to 2014 data for deliverable 2</a:t>
            </a:r>
            <a:endParaRPr sz="1200">
              <a:solidFill>
                <a:schemeClr val="tx1"/>
              </a:solidFill>
              <a:latin typeface="Helvetica Neue Light"/>
              <a:ea typeface="Helvetica Neue Light"/>
              <a:cs typeface="Helvetica Neue Light"/>
              <a:sym typeface="Helvetica Neue Light"/>
            </a:endParaRPr>
          </a:p>
        </p:txBody>
      </p:sp>
      <p:pic>
        <p:nvPicPr>
          <p:cNvPr id="34" name="Picture 33" descr="A red circle with a white x in it&#10;&#10;Description automatically generated">
            <a:extLst>
              <a:ext uri="{FF2B5EF4-FFF2-40B4-BE49-F238E27FC236}">
                <a16:creationId xmlns:a16="http://schemas.microsoft.com/office/drawing/2014/main" id="{DDC0613D-A446-1327-586E-025CF1C4AB42}"/>
              </a:ext>
            </a:extLst>
          </p:cNvPr>
          <p:cNvPicPr>
            <a:picLocks noChangeAspect="1"/>
          </p:cNvPicPr>
          <p:nvPr/>
        </p:nvPicPr>
        <p:blipFill>
          <a:blip r:embed="rId5"/>
          <a:stretch>
            <a:fillRect/>
          </a:stretch>
        </p:blipFill>
        <p:spPr>
          <a:xfrm>
            <a:off x="7178378" y="1312515"/>
            <a:ext cx="628270" cy="628270"/>
          </a:xfrm>
          <a:prstGeom prst="rect">
            <a:avLst/>
          </a:prstGeom>
        </p:spPr>
      </p:pic>
      <p:sp>
        <p:nvSpPr>
          <p:cNvPr id="37" name="Google Shape;444;p11">
            <a:extLst>
              <a:ext uri="{FF2B5EF4-FFF2-40B4-BE49-F238E27FC236}">
                <a16:creationId xmlns:a16="http://schemas.microsoft.com/office/drawing/2014/main" id="{9252CEF1-8387-4F19-E5D8-1119015C8CE2}"/>
              </a:ext>
            </a:extLst>
          </p:cNvPr>
          <p:cNvSpPr/>
          <p:nvPr/>
        </p:nvSpPr>
        <p:spPr>
          <a:xfrm>
            <a:off x="839084" y="2947926"/>
            <a:ext cx="1500305" cy="81486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latin typeface="Helvetica Neue Light"/>
                <a:ea typeface="Helvetica Neue Light"/>
                <a:cs typeface="Helvetica Neue Light"/>
                <a:sym typeface="Helvetica Neue Light"/>
              </a:rPr>
              <a:t>Danger Variable </a:t>
            </a:r>
            <a:r>
              <a:rPr lang="en-US" sz="1050">
                <a:solidFill>
                  <a:schemeClr val="tx1"/>
                </a:solidFill>
                <a:latin typeface="Helvetica Neue Light"/>
                <a:ea typeface="Helvetica Neue Light"/>
                <a:cs typeface="Helvetica Neue Light"/>
                <a:sym typeface="Helvetica Neue Light"/>
              </a:rPr>
              <a:t>(Shortest response Time + Past Crimes)</a:t>
            </a:r>
            <a:endParaRPr sz="1200">
              <a:solidFill>
                <a:schemeClr val="tx1"/>
              </a:solidFill>
              <a:latin typeface="Helvetica Neue Light"/>
              <a:ea typeface="Helvetica Neue Light"/>
              <a:cs typeface="Helvetica Neue Light"/>
              <a:sym typeface="Helvetica Neue Light"/>
            </a:endParaRPr>
          </a:p>
        </p:txBody>
      </p:sp>
      <p:pic>
        <p:nvPicPr>
          <p:cNvPr id="2060" name="Picture 12">
            <a:extLst>
              <a:ext uri="{FF2B5EF4-FFF2-40B4-BE49-F238E27FC236}">
                <a16:creationId xmlns:a16="http://schemas.microsoft.com/office/drawing/2014/main" id="{0A2C9B64-1039-B453-DEB6-3DAAA6B890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084" y="3878127"/>
            <a:ext cx="1438977" cy="184552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C240338F-6CFA-7CCE-9C43-5BB864C09AB4}"/>
              </a:ext>
            </a:extLst>
          </p:cNvPr>
          <p:cNvPicPr>
            <a:picLocks noChangeAspect="1" noChangeArrowheads="1"/>
          </p:cNvPicPr>
          <p:nvPr/>
        </p:nvPicPr>
        <p:blipFill rotWithShape="1">
          <a:blip r:embed="rId7">
            <a:duotone>
              <a:prstClr val="black"/>
              <a:schemeClr val="accent4">
                <a:tint val="45000"/>
                <a:satMod val="400000"/>
              </a:schemeClr>
            </a:duotone>
            <a:extLst>
              <a:ext uri="{28A0092B-C50C-407E-A947-70E740481C1C}">
                <a14:useLocalDpi xmlns:a14="http://schemas.microsoft.com/office/drawing/2010/main" val="0"/>
              </a:ext>
            </a:extLst>
          </a:blip>
          <a:srcRect r="24758"/>
          <a:stretch/>
        </p:blipFill>
        <p:spPr bwMode="auto">
          <a:xfrm>
            <a:off x="860688" y="4072926"/>
            <a:ext cx="1671739" cy="55916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a:extLst>
              <a:ext uri="{FF2B5EF4-FFF2-40B4-BE49-F238E27FC236}">
                <a16:creationId xmlns:a16="http://schemas.microsoft.com/office/drawing/2014/main" id="{B87C8703-BE1B-789F-366F-74979E140C03}"/>
              </a:ext>
            </a:extLst>
          </p:cNvPr>
          <p:cNvPicPr>
            <a:picLocks noChangeAspect="1" noChangeArrowheads="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2422" y="4820743"/>
            <a:ext cx="1857471" cy="54569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a:extLst>
              <a:ext uri="{FF2B5EF4-FFF2-40B4-BE49-F238E27FC236}">
                <a16:creationId xmlns:a16="http://schemas.microsoft.com/office/drawing/2014/main" id="{EB20F61D-0818-9F08-1FA3-A8C2333FDBE0}"/>
              </a:ext>
            </a:extLst>
          </p:cNvPr>
          <p:cNvPicPr>
            <a:picLocks noChangeAspect="1" noChangeArrowheads="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72422" y="4815314"/>
            <a:ext cx="1857471" cy="5456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 cartoon of a police car&#10;&#10;Description automatically generated with low confidence">
            <a:extLst>
              <a:ext uri="{FF2B5EF4-FFF2-40B4-BE49-F238E27FC236}">
                <a16:creationId xmlns:a16="http://schemas.microsoft.com/office/drawing/2014/main" id="{1BFCEA4B-8687-6C4D-6623-85C0EFEFC8D7}"/>
              </a:ext>
            </a:extLst>
          </p:cNvPr>
          <p:cNvPicPr>
            <a:picLocks noChangeAspect="1"/>
          </p:cNvPicPr>
          <p:nvPr/>
        </p:nvPicPr>
        <p:blipFill>
          <a:blip r:embed="rId9"/>
          <a:stretch>
            <a:fillRect/>
          </a:stretch>
        </p:blipFill>
        <p:spPr>
          <a:xfrm>
            <a:off x="1406310" y="5015042"/>
            <a:ext cx="252260" cy="252260"/>
          </a:xfrm>
          <a:prstGeom prst="rect">
            <a:avLst/>
          </a:prstGeom>
        </p:spPr>
      </p:pic>
      <p:sp>
        <p:nvSpPr>
          <p:cNvPr id="43" name="Google Shape;444;p11">
            <a:extLst>
              <a:ext uri="{FF2B5EF4-FFF2-40B4-BE49-F238E27FC236}">
                <a16:creationId xmlns:a16="http://schemas.microsoft.com/office/drawing/2014/main" id="{33CC41CB-AAEF-5131-8A8E-74D1584462CF}"/>
              </a:ext>
            </a:extLst>
          </p:cNvPr>
          <p:cNvSpPr/>
          <p:nvPr/>
        </p:nvSpPr>
        <p:spPr>
          <a:xfrm>
            <a:off x="3162297" y="2995079"/>
            <a:ext cx="2039983" cy="68284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latin typeface="Helvetica Neue Light"/>
                <a:ea typeface="Helvetica Neue Light"/>
                <a:cs typeface="Helvetica Neue Light"/>
                <a:sym typeface="Helvetica Neue Light"/>
              </a:rPr>
              <a:t>Number of Police Cars per division = Estimated to be 37</a:t>
            </a:r>
            <a:endParaRPr sz="1200">
              <a:solidFill>
                <a:schemeClr val="tx1"/>
              </a:solidFill>
              <a:latin typeface="Helvetica Neue Light"/>
              <a:ea typeface="Helvetica Neue Light"/>
              <a:cs typeface="Helvetica Neue Light"/>
              <a:sym typeface="Helvetica Neue Light"/>
            </a:endParaRPr>
          </a:p>
        </p:txBody>
      </p:sp>
      <p:sp>
        <p:nvSpPr>
          <p:cNvPr id="45" name="Google Shape;444;p11">
            <a:extLst>
              <a:ext uri="{FF2B5EF4-FFF2-40B4-BE49-F238E27FC236}">
                <a16:creationId xmlns:a16="http://schemas.microsoft.com/office/drawing/2014/main" id="{0D8FE16A-D008-55E7-A3D7-D4C3C4D9EA6A}"/>
              </a:ext>
            </a:extLst>
          </p:cNvPr>
          <p:cNvSpPr/>
          <p:nvPr/>
        </p:nvSpPr>
        <p:spPr>
          <a:xfrm>
            <a:off x="3198153" y="5032978"/>
            <a:ext cx="2039983" cy="523867"/>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latin typeface="Helvetica Neue Light"/>
                <a:ea typeface="Helvetica Neue Light"/>
                <a:cs typeface="Helvetica Neue Light"/>
                <a:sym typeface="Helvetica Neue Light"/>
              </a:rPr>
              <a:t>Station  &amp; Police Car Response Time</a:t>
            </a:r>
            <a:endParaRPr sz="1200">
              <a:solidFill>
                <a:schemeClr val="tx1"/>
              </a:solidFill>
              <a:latin typeface="Helvetica Neue Light"/>
              <a:ea typeface="Helvetica Neue Light"/>
              <a:cs typeface="Helvetica Neue Light"/>
              <a:sym typeface="Helvetica Neue Light"/>
            </a:endParaRPr>
          </a:p>
        </p:txBody>
      </p:sp>
      <p:sp>
        <p:nvSpPr>
          <p:cNvPr id="49" name="Google Shape;444;p11">
            <a:extLst>
              <a:ext uri="{FF2B5EF4-FFF2-40B4-BE49-F238E27FC236}">
                <a16:creationId xmlns:a16="http://schemas.microsoft.com/office/drawing/2014/main" id="{4083AEFA-2A7D-447D-AB5E-1A3093986F38}"/>
              </a:ext>
            </a:extLst>
          </p:cNvPr>
          <p:cNvSpPr/>
          <p:nvPr/>
        </p:nvSpPr>
        <p:spPr>
          <a:xfrm>
            <a:off x="3178765" y="3983566"/>
            <a:ext cx="2039983" cy="627006"/>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latin typeface="Helvetica Neue Light"/>
                <a:ea typeface="Helvetica Neue Light"/>
                <a:cs typeface="Helvetica Neue Light"/>
                <a:sym typeface="Helvetica Neue Light"/>
              </a:rPr>
              <a:t>Longitude and Latitude of Police Station/Cars</a:t>
            </a:r>
            <a:endParaRPr sz="1200">
              <a:solidFill>
                <a:schemeClr val="tx1"/>
              </a:solidFill>
              <a:latin typeface="Helvetica Neue Light"/>
              <a:ea typeface="Helvetica Neue Light"/>
              <a:cs typeface="Helvetica Neue Light"/>
              <a:sym typeface="Helvetica Neue Light"/>
            </a:endParaRPr>
          </a:p>
        </p:txBody>
      </p:sp>
      <p:pic>
        <p:nvPicPr>
          <p:cNvPr id="52" name="Picture 51" descr="A red pin on a map&#10;&#10;Description automatically generated with low confidence">
            <a:extLst>
              <a:ext uri="{FF2B5EF4-FFF2-40B4-BE49-F238E27FC236}">
                <a16:creationId xmlns:a16="http://schemas.microsoft.com/office/drawing/2014/main" id="{04CC0B08-97C7-C902-A2A3-2D6754615BA9}"/>
              </a:ext>
            </a:extLst>
          </p:cNvPr>
          <p:cNvPicPr>
            <a:picLocks noChangeAspect="1"/>
          </p:cNvPicPr>
          <p:nvPr/>
        </p:nvPicPr>
        <p:blipFill>
          <a:blip r:embed="rId10"/>
          <a:stretch>
            <a:fillRect/>
          </a:stretch>
        </p:blipFill>
        <p:spPr>
          <a:xfrm>
            <a:off x="5043101" y="4333836"/>
            <a:ext cx="351294" cy="351294"/>
          </a:xfrm>
          <a:prstGeom prst="rect">
            <a:avLst/>
          </a:prstGeom>
        </p:spPr>
      </p:pic>
      <p:sp>
        <p:nvSpPr>
          <p:cNvPr id="57" name="Google Shape;134;p2">
            <a:extLst>
              <a:ext uri="{FF2B5EF4-FFF2-40B4-BE49-F238E27FC236}">
                <a16:creationId xmlns:a16="http://schemas.microsoft.com/office/drawing/2014/main" id="{52378F53-1175-0729-1850-586F7BDEBD53}"/>
              </a:ext>
            </a:extLst>
          </p:cNvPr>
          <p:cNvSpPr/>
          <p:nvPr/>
        </p:nvSpPr>
        <p:spPr>
          <a:xfrm>
            <a:off x="7019332" y="2263093"/>
            <a:ext cx="404075" cy="4040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 name="Google Shape;444;p11">
            <a:extLst>
              <a:ext uri="{FF2B5EF4-FFF2-40B4-BE49-F238E27FC236}">
                <a16:creationId xmlns:a16="http://schemas.microsoft.com/office/drawing/2014/main" id="{6AF54578-0F3F-1AEB-733F-3C47B46E868E}"/>
              </a:ext>
            </a:extLst>
          </p:cNvPr>
          <p:cNvSpPr/>
          <p:nvPr/>
        </p:nvSpPr>
        <p:spPr>
          <a:xfrm>
            <a:off x="5731511" y="2836900"/>
            <a:ext cx="1691895" cy="81486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latin typeface="Helvetica Neue Light"/>
                <a:ea typeface="Helvetica Neue Light"/>
                <a:cs typeface="Helvetica Neue Light"/>
                <a:sym typeface="Helvetica Neue Light"/>
              </a:rPr>
              <a:t>Past Data Scenarios</a:t>
            </a:r>
            <a:endParaRPr sz="1200">
              <a:solidFill>
                <a:schemeClr val="tx1"/>
              </a:solidFill>
              <a:latin typeface="Helvetica Neue Light"/>
              <a:ea typeface="Helvetica Neue Light"/>
              <a:cs typeface="Helvetica Neue Light"/>
              <a:sym typeface="Helvetica Neue Light"/>
            </a:endParaRPr>
          </a:p>
        </p:txBody>
      </p:sp>
      <p:sp>
        <p:nvSpPr>
          <p:cNvPr id="59" name="Google Shape;444;p11">
            <a:extLst>
              <a:ext uri="{FF2B5EF4-FFF2-40B4-BE49-F238E27FC236}">
                <a16:creationId xmlns:a16="http://schemas.microsoft.com/office/drawing/2014/main" id="{F4575619-2100-660C-FC59-3AD142541A7F}"/>
              </a:ext>
            </a:extLst>
          </p:cNvPr>
          <p:cNvSpPr/>
          <p:nvPr/>
        </p:nvSpPr>
        <p:spPr>
          <a:xfrm>
            <a:off x="5731511" y="4720293"/>
            <a:ext cx="1046890" cy="81486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latin typeface="Helvetica Neue Light"/>
                <a:ea typeface="Helvetica Neue Light"/>
                <a:cs typeface="Helvetica Neue Light"/>
                <a:sym typeface="Helvetica Neue Light"/>
              </a:rPr>
              <a:t>Response Time</a:t>
            </a:r>
            <a:endParaRPr sz="1200">
              <a:solidFill>
                <a:schemeClr val="tx1"/>
              </a:solidFill>
              <a:latin typeface="Helvetica Neue Light"/>
              <a:ea typeface="Helvetica Neue Light"/>
              <a:cs typeface="Helvetica Neue Light"/>
              <a:sym typeface="Helvetica Neue Light"/>
            </a:endParaRPr>
          </a:p>
        </p:txBody>
      </p:sp>
      <p:pic>
        <p:nvPicPr>
          <p:cNvPr id="61" name="Picture 60" descr="A picture containing graphics, screenshot, graphic design, circle&#10;&#10;Description automatically generated">
            <a:extLst>
              <a:ext uri="{FF2B5EF4-FFF2-40B4-BE49-F238E27FC236}">
                <a16:creationId xmlns:a16="http://schemas.microsoft.com/office/drawing/2014/main" id="{075963F4-9EC9-A61B-0F38-D2EEE145E37A}"/>
              </a:ext>
            </a:extLst>
          </p:cNvPr>
          <p:cNvPicPr>
            <a:picLocks noChangeAspect="1"/>
          </p:cNvPicPr>
          <p:nvPr/>
        </p:nvPicPr>
        <p:blipFill>
          <a:blip r:embed="rId11"/>
          <a:stretch>
            <a:fillRect/>
          </a:stretch>
        </p:blipFill>
        <p:spPr>
          <a:xfrm>
            <a:off x="7779471" y="4782179"/>
            <a:ext cx="493645" cy="493645"/>
          </a:xfrm>
          <a:prstGeom prst="rect">
            <a:avLst/>
          </a:prstGeom>
        </p:spPr>
      </p:pic>
      <p:pic>
        <p:nvPicPr>
          <p:cNvPr id="63" name="Picture 62" descr="A picture containing graphics, colorfulness, screenshot, creativity&#10;&#10;Description automatically generated">
            <a:extLst>
              <a:ext uri="{FF2B5EF4-FFF2-40B4-BE49-F238E27FC236}">
                <a16:creationId xmlns:a16="http://schemas.microsoft.com/office/drawing/2014/main" id="{D23DCC31-BF02-61A7-FFF0-F0955E81CE91}"/>
              </a:ext>
            </a:extLst>
          </p:cNvPr>
          <p:cNvPicPr>
            <a:picLocks noChangeAspect="1"/>
          </p:cNvPicPr>
          <p:nvPr/>
        </p:nvPicPr>
        <p:blipFill>
          <a:blip r:embed="rId12"/>
          <a:stretch>
            <a:fillRect/>
          </a:stretch>
        </p:blipFill>
        <p:spPr>
          <a:xfrm>
            <a:off x="6957230" y="4815314"/>
            <a:ext cx="469119" cy="469119"/>
          </a:xfrm>
          <a:prstGeom prst="rect">
            <a:avLst/>
          </a:prstGeom>
        </p:spPr>
      </p:pic>
      <p:pic>
        <p:nvPicPr>
          <p:cNvPr id="65" name="Picture 64" descr="A picture containing screenshot, creativity, design&#10;&#10;Description automatically generated with medium confidence">
            <a:extLst>
              <a:ext uri="{FF2B5EF4-FFF2-40B4-BE49-F238E27FC236}">
                <a16:creationId xmlns:a16="http://schemas.microsoft.com/office/drawing/2014/main" id="{EE110FDB-9A0E-4336-F6DC-840362F414B6}"/>
              </a:ext>
            </a:extLst>
          </p:cNvPr>
          <p:cNvPicPr>
            <a:picLocks noChangeAspect="1"/>
          </p:cNvPicPr>
          <p:nvPr/>
        </p:nvPicPr>
        <p:blipFill>
          <a:blip r:embed="rId13"/>
          <a:stretch>
            <a:fillRect/>
          </a:stretch>
        </p:blipFill>
        <p:spPr>
          <a:xfrm>
            <a:off x="9636618" y="4880359"/>
            <a:ext cx="404074" cy="404074"/>
          </a:xfrm>
          <a:prstGeom prst="rect">
            <a:avLst/>
          </a:prstGeom>
        </p:spPr>
      </p:pic>
      <p:pic>
        <p:nvPicPr>
          <p:cNvPr id="69" name="Picture 68" descr="A picture containing graphics, graphic design, colorfulness, font&#10;&#10;Description automatically generated">
            <a:extLst>
              <a:ext uri="{FF2B5EF4-FFF2-40B4-BE49-F238E27FC236}">
                <a16:creationId xmlns:a16="http://schemas.microsoft.com/office/drawing/2014/main" id="{BD55236C-703F-2B7F-23B4-E33E753A6B2B}"/>
              </a:ext>
            </a:extLst>
          </p:cNvPr>
          <p:cNvPicPr>
            <a:picLocks noChangeAspect="1"/>
          </p:cNvPicPr>
          <p:nvPr/>
        </p:nvPicPr>
        <p:blipFill>
          <a:blip r:embed="rId14"/>
          <a:stretch>
            <a:fillRect/>
          </a:stretch>
        </p:blipFill>
        <p:spPr>
          <a:xfrm>
            <a:off x="7783950" y="2974941"/>
            <a:ext cx="510599" cy="510599"/>
          </a:xfrm>
          <a:prstGeom prst="rect">
            <a:avLst/>
          </a:prstGeom>
        </p:spPr>
      </p:pic>
      <p:pic>
        <p:nvPicPr>
          <p:cNvPr id="72" name="Picture 71" descr="A calendar with a picture of a beach and umbrella&#10;&#10;Description automatically generated with medium confidence">
            <a:extLst>
              <a:ext uri="{FF2B5EF4-FFF2-40B4-BE49-F238E27FC236}">
                <a16:creationId xmlns:a16="http://schemas.microsoft.com/office/drawing/2014/main" id="{317FB0F9-0F96-CD2F-CE81-A336EBC7A834}"/>
              </a:ext>
            </a:extLst>
          </p:cNvPr>
          <p:cNvPicPr>
            <a:picLocks noChangeAspect="1"/>
          </p:cNvPicPr>
          <p:nvPr/>
        </p:nvPicPr>
        <p:blipFill>
          <a:blip r:embed="rId15"/>
          <a:stretch>
            <a:fillRect/>
          </a:stretch>
        </p:blipFill>
        <p:spPr>
          <a:xfrm>
            <a:off x="8789851" y="4811335"/>
            <a:ext cx="510600" cy="510600"/>
          </a:xfrm>
          <a:prstGeom prst="rect">
            <a:avLst/>
          </a:prstGeom>
        </p:spPr>
      </p:pic>
      <p:sp>
        <p:nvSpPr>
          <p:cNvPr id="2" name="TextBox 1">
            <a:extLst>
              <a:ext uri="{FF2B5EF4-FFF2-40B4-BE49-F238E27FC236}">
                <a16:creationId xmlns:a16="http://schemas.microsoft.com/office/drawing/2014/main" id="{A59330DF-5A1D-669D-13D2-5E96CB02F645}"/>
              </a:ext>
            </a:extLst>
          </p:cNvPr>
          <p:cNvSpPr txBox="1"/>
          <p:nvPr/>
        </p:nvSpPr>
        <p:spPr>
          <a:xfrm>
            <a:off x="241836" y="1393964"/>
            <a:ext cx="1679484" cy="307777"/>
          </a:xfrm>
          <a:prstGeom prst="rect">
            <a:avLst/>
          </a:prstGeom>
          <a:solidFill>
            <a:schemeClr val="accent1"/>
          </a:solidFill>
        </p:spPr>
        <p:txBody>
          <a:bodyPr wrap="square" rtlCol="0">
            <a:spAutoFit/>
          </a:bodyPr>
          <a:lstStyle/>
          <a:p>
            <a:r>
              <a:rPr lang="en-US"/>
              <a:t>Current Progress</a:t>
            </a:r>
            <a:endParaRPr lang="en-CA"/>
          </a:p>
        </p:txBody>
      </p:sp>
      <p:sp>
        <p:nvSpPr>
          <p:cNvPr id="4" name="TextBox 3">
            <a:extLst>
              <a:ext uri="{FF2B5EF4-FFF2-40B4-BE49-F238E27FC236}">
                <a16:creationId xmlns:a16="http://schemas.microsoft.com/office/drawing/2014/main" id="{C8945A57-F0EE-C6BB-96BC-2B57AFB63B2D}"/>
              </a:ext>
            </a:extLst>
          </p:cNvPr>
          <p:cNvSpPr txBox="1"/>
          <p:nvPr/>
        </p:nvSpPr>
        <p:spPr>
          <a:xfrm>
            <a:off x="786833" y="2270321"/>
            <a:ext cx="4431915" cy="307777"/>
          </a:xfrm>
          <a:prstGeom prst="rect">
            <a:avLst/>
          </a:prstGeom>
          <a:solidFill>
            <a:schemeClr val="accent2"/>
          </a:solidFill>
        </p:spPr>
        <p:txBody>
          <a:bodyPr wrap="square" rtlCol="0">
            <a:spAutoFit/>
          </a:bodyPr>
          <a:lstStyle/>
          <a:p>
            <a:pPr algn="ctr"/>
            <a:r>
              <a:rPr lang="en-US" dirty="0"/>
              <a:t>Variables to Create (for AI to predict)</a:t>
            </a:r>
            <a:endParaRPr lang="en-CA" dirty="0"/>
          </a:p>
        </p:txBody>
      </p:sp>
      <p:sp>
        <p:nvSpPr>
          <p:cNvPr id="31" name="TextBox 30">
            <a:extLst>
              <a:ext uri="{FF2B5EF4-FFF2-40B4-BE49-F238E27FC236}">
                <a16:creationId xmlns:a16="http://schemas.microsoft.com/office/drawing/2014/main" id="{788CA82E-C6E5-7734-5C3D-1F7DAB0F75B5}"/>
              </a:ext>
            </a:extLst>
          </p:cNvPr>
          <p:cNvSpPr txBox="1"/>
          <p:nvPr/>
        </p:nvSpPr>
        <p:spPr>
          <a:xfrm>
            <a:off x="5570589" y="2270321"/>
            <a:ext cx="4956938" cy="307777"/>
          </a:xfrm>
          <a:prstGeom prst="rect">
            <a:avLst/>
          </a:prstGeom>
          <a:solidFill>
            <a:schemeClr val="accent4"/>
          </a:solidFill>
        </p:spPr>
        <p:txBody>
          <a:bodyPr wrap="square" rtlCol="0">
            <a:spAutoFit/>
          </a:bodyPr>
          <a:lstStyle/>
          <a:p>
            <a:pPr algn="ctr"/>
            <a:r>
              <a:rPr lang="en-US" dirty="0"/>
              <a:t>Customization Filters and Factors</a:t>
            </a:r>
            <a:endParaRPr lang="en-CA" dirty="0"/>
          </a:p>
        </p:txBody>
      </p:sp>
      <p:pic>
        <p:nvPicPr>
          <p:cNvPr id="33" name="Picture 32" descr="A black exclamation mark in a pink circle&#10;&#10;Description automatically generated">
            <a:extLst>
              <a:ext uri="{FF2B5EF4-FFF2-40B4-BE49-F238E27FC236}">
                <a16:creationId xmlns:a16="http://schemas.microsoft.com/office/drawing/2014/main" id="{42DE5AD4-8365-1C94-B700-134E2EF30E59}"/>
              </a:ext>
            </a:extLst>
          </p:cNvPr>
          <p:cNvPicPr>
            <a:picLocks noChangeAspect="1"/>
          </p:cNvPicPr>
          <p:nvPr/>
        </p:nvPicPr>
        <p:blipFill>
          <a:blip r:embed="rId16"/>
          <a:stretch>
            <a:fillRect/>
          </a:stretch>
        </p:blipFill>
        <p:spPr>
          <a:xfrm>
            <a:off x="2178128" y="3503040"/>
            <a:ext cx="421133" cy="421133"/>
          </a:xfrm>
          <a:prstGeom prst="rect">
            <a:avLst/>
          </a:prstGeom>
        </p:spPr>
      </p:pic>
      <p:pic>
        <p:nvPicPr>
          <p:cNvPr id="35" name="Picture 34" descr="A cartoon of a police car&#10;&#10;Description automatically generated with low confidence">
            <a:extLst>
              <a:ext uri="{FF2B5EF4-FFF2-40B4-BE49-F238E27FC236}">
                <a16:creationId xmlns:a16="http://schemas.microsoft.com/office/drawing/2014/main" id="{0E9C5875-5888-EE88-54F7-CBBC6A5D535C}"/>
              </a:ext>
            </a:extLst>
          </p:cNvPr>
          <p:cNvPicPr>
            <a:picLocks noChangeAspect="1"/>
          </p:cNvPicPr>
          <p:nvPr/>
        </p:nvPicPr>
        <p:blipFill>
          <a:blip r:embed="rId9"/>
          <a:stretch>
            <a:fillRect/>
          </a:stretch>
        </p:blipFill>
        <p:spPr>
          <a:xfrm>
            <a:off x="5010843" y="3451379"/>
            <a:ext cx="382873" cy="382873"/>
          </a:xfrm>
          <a:prstGeom prst="rect">
            <a:avLst/>
          </a:prstGeom>
        </p:spPr>
      </p:pic>
      <p:pic>
        <p:nvPicPr>
          <p:cNvPr id="38" name="Picture 37" descr="A picture containing graphics, symbol, graphic design, clipart&#10;&#10;Description automatically generated">
            <a:extLst>
              <a:ext uri="{FF2B5EF4-FFF2-40B4-BE49-F238E27FC236}">
                <a16:creationId xmlns:a16="http://schemas.microsoft.com/office/drawing/2014/main" id="{19BD65C7-A13B-C262-FE0D-C4A979D1FB6E}"/>
              </a:ext>
            </a:extLst>
          </p:cNvPr>
          <p:cNvPicPr>
            <a:picLocks noChangeAspect="1"/>
          </p:cNvPicPr>
          <p:nvPr/>
        </p:nvPicPr>
        <p:blipFill>
          <a:blip r:embed="rId17"/>
          <a:stretch>
            <a:fillRect/>
          </a:stretch>
        </p:blipFill>
        <p:spPr>
          <a:xfrm>
            <a:off x="5037730" y="5370455"/>
            <a:ext cx="351294" cy="351294"/>
          </a:xfrm>
          <a:prstGeom prst="rect">
            <a:avLst/>
          </a:prstGeom>
        </p:spPr>
      </p:pic>
      <p:sp>
        <p:nvSpPr>
          <p:cNvPr id="36" name="Google Shape;444;p11">
            <a:extLst>
              <a:ext uri="{FF2B5EF4-FFF2-40B4-BE49-F238E27FC236}">
                <a16:creationId xmlns:a16="http://schemas.microsoft.com/office/drawing/2014/main" id="{82677830-1C87-5512-E275-A128ED5CE4EE}"/>
              </a:ext>
            </a:extLst>
          </p:cNvPr>
          <p:cNvSpPr/>
          <p:nvPr/>
        </p:nvSpPr>
        <p:spPr>
          <a:xfrm>
            <a:off x="8655093" y="2863059"/>
            <a:ext cx="1691895" cy="81486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tx1"/>
                </a:solidFill>
                <a:latin typeface="Helvetica Neue Light"/>
                <a:ea typeface="Helvetica Neue Light"/>
                <a:cs typeface="Helvetica Neue Light"/>
                <a:sym typeface="Helvetica Neue Light"/>
              </a:rPr>
              <a:t>Slider for what data to include in model</a:t>
            </a:r>
            <a:endParaRPr sz="1200" dirty="0">
              <a:solidFill>
                <a:schemeClr val="tx1"/>
              </a:solidFill>
              <a:latin typeface="Helvetica Neue Light"/>
              <a:ea typeface="Helvetica Neue Light"/>
              <a:cs typeface="Helvetica Neue Light"/>
              <a:sym typeface="Helvetica Neue Light"/>
            </a:endParaRPr>
          </a:p>
        </p:txBody>
      </p:sp>
      <p:sp>
        <p:nvSpPr>
          <p:cNvPr id="39" name="Google Shape;444;p11">
            <a:extLst>
              <a:ext uri="{FF2B5EF4-FFF2-40B4-BE49-F238E27FC236}">
                <a16:creationId xmlns:a16="http://schemas.microsoft.com/office/drawing/2014/main" id="{34E2698F-480A-FBF0-2133-0033EC25AD8D}"/>
              </a:ext>
            </a:extLst>
          </p:cNvPr>
          <p:cNvSpPr/>
          <p:nvPr/>
        </p:nvSpPr>
        <p:spPr>
          <a:xfrm>
            <a:off x="5705600" y="3762791"/>
            <a:ext cx="4641388" cy="81486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tx1"/>
                </a:solidFill>
                <a:latin typeface="Helvetica Neue Light"/>
                <a:ea typeface="Helvetica Neue Light"/>
                <a:cs typeface="Helvetica Neue Light"/>
                <a:sym typeface="Helvetica Neue Light"/>
              </a:rPr>
              <a:t>Pull Request: I am an sergeant from division 11 and I want to know where to put police cars for the month of June output a recommendation from 3 p.m. to 9 p.m.</a:t>
            </a:r>
            <a:endParaRPr sz="1200" dirty="0">
              <a:solidFill>
                <a:schemeClr val="tx1"/>
              </a:solidFill>
              <a:latin typeface="Helvetica Neue Light"/>
              <a:ea typeface="Helvetica Neue Light"/>
              <a:cs typeface="Helvetica Neue Light"/>
              <a:sym typeface="Helvetica Neue Light"/>
            </a:endParaRPr>
          </a:p>
        </p:txBody>
      </p:sp>
      <p:sp>
        <p:nvSpPr>
          <p:cNvPr id="44" name="Google Shape;444;p11">
            <a:extLst>
              <a:ext uri="{FF2B5EF4-FFF2-40B4-BE49-F238E27FC236}">
                <a16:creationId xmlns:a16="http://schemas.microsoft.com/office/drawing/2014/main" id="{E386E27D-5E66-69FC-AD85-FA5FA67EF5DD}"/>
              </a:ext>
            </a:extLst>
          </p:cNvPr>
          <p:cNvSpPr/>
          <p:nvPr/>
        </p:nvSpPr>
        <p:spPr>
          <a:xfrm>
            <a:off x="6957230" y="5610719"/>
            <a:ext cx="3269275" cy="40036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tx1"/>
                </a:solidFill>
                <a:latin typeface="Helvetica Neue Light"/>
                <a:ea typeface="Helvetica Neue Light"/>
                <a:cs typeface="Helvetica Neue Light"/>
                <a:sym typeface="Helvetica Neue Light"/>
              </a:rPr>
              <a:t>Traffic, Speed, </a:t>
            </a:r>
            <a:r>
              <a:rPr lang="en-US" sz="1200" dirty="0" err="1">
                <a:solidFill>
                  <a:schemeClr val="tx1"/>
                </a:solidFill>
                <a:latin typeface="Helvetica Neue Light"/>
                <a:ea typeface="Helvetica Neue Light"/>
                <a:cs typeface="Helvetica Neue Light"/>
                <a:sym typeface="Helvetica Neue Light"/>
              </a:rPr>
              <a:t>IsHoliday</a:t>
            </a:r>
            <a:r>
              <a:rPr lang="en-US" sz="1200" dirty="0">
                <a:solidFill>
                  <a:schemeClr val="tx1"/>
                </a:solidFill>
                <a:latin typeface="Helvetica Neue Light"/>
                <a:ea typeface="Helvetica Neue Light"/>
                <a:cs typeface="Helvetica Neue Light"/>
                <a:sym typeface="Helvetica Neue Light"/>
              </a:rPr>
              <a:t>/</a:t>
            </a:r>
            <a:r>
              <a:rPr lang="en-US" sz="1200" dirty="0" err="1">
                <a:solidFill>
                  <a:schemeClr val="tx1"/>
                </a:solidFill>
                <a:latin typeface="Helvetica Neue Light"/>
                <a:ea typeface="Helvetica Neue Light"/>
                <a:cs typeface="Helvetica Neue Light"/>
                <a:sym typeface="Helvetica Neue Light"/>
              </a:rPr>
              <a:t>IsEvent</a:t>
            </a:r>
            <a:r>
              <a:rPr lang="en-US" sz="1200" dirty="0">
                <a:solidFill>
                  <a:schemeClr val="tx1"/>
                </a:solidFill>
                <a:latin typeface="Helvetica Neue Light"/>
                <a:ea typeface="Helvetica Neue Light"/>
                <a:cs typeface="Helvetica Neue Light"/>
                <a:sym typeface="Helvetica Neue Light"/>
              </a:rPr>
              <a:t>, Season</a:t>
            </a:r>
            <a:endParaRPr sz="1200" dirty="0">
              <a:solidFill>
                <a:schemeClr val="tx1"/>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414957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7;p2">
            <a:extLst>
              <a:ext uri="{FF2B5EF4-FFF2-40B4-BE49-F238E27FC236}">
                <a16:creationId xmlns:a16="http://schemas.microsoft.com/office/drawing/2014/main" id="{BA49621B-DDC8-49E2-12F4-2D78499D2C28}"/>
              </a:ext>
            </a:extLst>
          </p:cNvPr>
          <p:cNvSpPr/>
          <p:nvPr/>
        </p:nvSpPr>
        <p:spPr>
          <a:xfrm>
            <a:off x="186173" y="352642"/>
            <a:ext cx="11011011" cy="675874"/>
          </a:xfrm>
          <a:prstGeom prst="parallelogram">
            <a:avLst>
              <a:gd name="adj" fmla="val 25000"/>
            </a:avLst>
          </a:prstGeom>
          <a:solidFill>
            <a:schemeClr val="accent1">
              <a:lumMod val="40000"/>
              <a:lumOff val="60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5" name="Google Shape;111;p2">
            <a:extLst>
              <a:ext uri="{FF2B5EF4-FFF2-40B4-BE49-F238E27FC236}">
                <a16:creationId xmlns:a16="http://schemas.microsoft.com/office/drawing/2014/main" id="{79996189-F70E-ABEE-955A-BE7822E748A1}"/>
              </a:ext>
            </a:extLst>
          </p:cNvPr>
          <p:cNvSpPr txBox="1"/>
          <p:nvPr/>
        </p:nvSpPr>
        <p:spPr>
          <a:xfrm>
            <a:off x="486136" y="335666"/>
            <a:ext cx="7962181" cy="646290"/>
          </a:xfrm>
          <a:prstGeom prst="rect">
            <a:avLst/>
          </a:prstGeom>
          <a:noFill/>
          <a:ln>
            <a:noFill/>
          </a:ln>
        </p:spPr>
        <p:txBody>
          <a:bodyPr spcFirstLastPara="1" wrap="square" lIns="91425" tIns="45700" rIns="91425" bIns="45700" anchor="t" anchorCtr="0">
            <a:spAutoFit/>
          </a:bodyPr>
          <a:lstStyle/>
          <a:p>
            <a:r>
              <a:rPr lang="en-US" sz="3600" dirty="0">
                <a:solidFill>
                  <a:schemeClr val="dk1"/>
                </a:solidFill>
                <a:latin typeface="Helvetica Neue Light"/>
                <a:sym typeface="Helvetica Neue Light"/>
              </a:rPr>
              <a:t>Regression</a:t>
            </a:r>
            <a:endParaRPr lang="en-US" dirty="0">
              <a:solidFill>
                <a:schemeClr val="dk1"/>
              </a:solidFill>
            </a:endParaRPr>
          </a:p>
        </p:txBody>
      </p:sp>
      <p:pic>
        <p:nvPicPr>
          <p:cNvPr id="7" name="Picture 6" descr="A screenshot of a computer code&#10;&#10;Description automatically generated with low confidence">
            <a:extLst>
              <a:ext uri="{FF2B5EF4-FFF2-40B4-BE49-F238E27FC236}">
                <a16:creationId xmlns:a16="http://schemas.microsoft.com/office/drawing/2014/main" id="{9612A121-7FFD-38DD-29FD-B045995D1962}"/>
              </a:ext>
            </a:extLst>
          </p:cNvPr>
          <p:cNvPicPr>
            <a:picLocks noChangeAspect="1"/>
          </p:cNvPicPr>
          <p:nvPr/>
        </p:nvPicPr>
        <p:blipFill>
          <a:blip r:embed="rId2"/>
          <a:stretch>
            <a:fillRect/>
          </a:stretch>
        </p:blipFill>
        <p:spPr>
          <a:xfrm>
            <a:off x="660658" y="1329070"/>
            <a:ext cx="5875335" cy="5075163"/>
          </a:xfrm>
          <a:prstGeom prst="rect">
            <a:avLst/>
          </a:prstGeom>
        </p:spPr>
      </p:pic>
      <p:sp>
        <p:nvSpPr>
          <p:cNvPr id="8" name="Google Shape;444;p11">
            <a:extLst>
              <a:ext uri="{FF2B5EF4-FFF2-40B4-BE49-F238E27FC236}">
                <a16:creationId xmlns:a16="http://schemas.microsoft.com/office/drawing/2014/main" id="{783D5051-2F50-D7B3-BFF3-63DFD2D6A890}"/>
              </a:ext>
            </a:extLst>
          </p:cNvPr>
          <p:cNvSpPr/>
          <p:nvPr/>
        </p:nvSpPr>
        <p:spPr>
          <a:xfrm>
            <a:off x="7037369" y="1931595"/>
            <a:ext cx="3605822" cy="81486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chemeClr val="tx1"/>
                </a:solidFill>
                <a:latin typeface="Helvetica Neue Light"/>
                <a:ea typeface="Helvetica Neue Light"/>
                <a:cs typeface="Helvetica Neue Light"/>
                <a:sym typeface="Helvetica Neue Light"/>
              </a:rPr>
              <a:t>Sample 1 P-Value: 5.61</a:t>
            </a:r>
            <a:endParaRPr sz="2000" dirty="0">
              <a:solidFill>
                <a:schemeClr val="tx1"/>
              </a:solidFill>
              <a:latin typeface="Helvetica Neue Light"/>
              <a:ea typeface="Helvetica Neue Light"/>
              <a:cs typeface="Helvetica Neue Light"/>
              <a:sym typeface="Helvetica Neue Light"/>
            </a:endParaRPr>
          </a:p>
        </p:txBody>
      </p:sp>
      <p:sp>
        <p:nvSpPr>
          <p:cNvPr id="11" name="Google Shape;444;p11">
            <a:extLst>
              <a:ext uri="{FF2B5EF4-FFF2-40B4-BE49-F238E27FC236}">
                <a16:creationId xmlns:a16="http://schemas.microsoft.com/office/drawing/2014/main" id="{FD4A9568-EDB1-CBAA-20F3-EDD7D4C80920}"/>
              </a:ext>
            </a:extLst>
          </p:cNvPr>
          <p:cNvSpPr/>
          <p:nvPr/>
        </p:nvSpPr>
        <p:spPr>
          <a:xfrm>
            <a:off x="7035117" y="2926028"/>
            <a:ext cx="3605822" cy="81486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chemeClr val="tx1"/>
                </a:solidFill>
                <a:latin typeface="Helvetica Neue Light"/>
                <a:ea typeface="Helvetica Neue Light"/>
                <a:cs typeface="Helvetica Neue Light"/>
                <a:sym typeface="Helvetica Neue Light"/>
              </a:rPr>
              <a:t>Sample 2 P-Value: 0.80</a:t>
            </a:r>
            <a:endParaRPr sz="2000" dirty="0">
              <a:solidFill>
                <a:schemeClr val="tx1"/>
              </a:solidFill>
              <a:latin typeface="Helvetica Neue Light"/>
              <a:ea typeface="Helvetica Neue Light"/>
              <a:cs typeface="Helvetica Neue Light"/>
              <a:sym typeface="Helvetica Neue Light"/>
            </a:endParaRPr>
          </a:p>
        </p:txBody>
      </p:sp>
      <p:sp>
        <p:nvSpPr>
          <p:cNvPr id="12" name="Google Shape;444;p11">
            <a:extLst>
              <a:ext uri="{FF2B5EF4-FFF2-40B4-BE49-F238E27FC236}">
                <a16:creationId xmlns:a16="http://schemas.microsoft.com/office/drawing/2014/main" id="{FA66DB77-6982-B301-3318-8429F97E509F}"/>
              </a:ext>
            </a:extLst>
          </p:cNvPr>
          <p:cNvSpPr/>
          <p:nvPr/>
        </p:nvSpPr>
        <p:spPr>
          <a:xfrm>
            <a:off x="7035117" y="3920461"/>
            <a:ext cx="3605822" cy="81486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chemeClr val="tx1"/>
                </a:solidFill>
                <a:latin typeface="Helvetica Neue Light"/>
                <a:ea typeface="Helvetica Neue Light"/>
                <a:cs typeface="Helvetica Neue Light"/>
                <a:sym typeface="Helvetica Neue Light"/>
              </a:rPr>
              <a:t>Sample 3 P-Value: 4.83</a:t>
            </a:r>
            <a:endParaRPr sz="2000" dirty="0">
              <a:solidFill>
                <a:schemeClr val="tx1"/>
              </a:solidFill>
              <a:latin typeface="Helvetica Neue Light"/>
              <a:ea typeface="Helvetica Neue Light"/>
              <a:cs typeface="Helvetica Neue Light"/>
              <a:sym typeface="Helvetica Neue Light"/>
            </a:endParaRPr>
          </a:p>
        </p:txBody>
      </p:sp>
      <p:sp>
        <p:nvSpPr>
          <p:cNvPr id="13" name="Google Shape;444;p11">
            <a:extLst>
              <a:ext uri="{FF2B5EF4-FFF2-40B4-BE49-F238E27FC236}">
                <a16:creationId xmlns:a16="http://schemas.microsoft.com/office/drawing/2014/main" id="{AF17B0E5-E5AF-D488-793E-A68CFE90D764}"/>
              </a:ext>
            </a:extLst>
          </p:cNvPr>
          <p:cNvSpPr/>
          <p:nvPr/>
        </p:nvSpPr>
        <p:spPr>
          <a:xfrm>
            <a:off x="7035117" y="4914894"/>
            <a:ext cx="3605822" cy="81486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chemeClr val="tx1"/>
                </a:solidFill>
                <a:latin typeface="Helvetica Neue Light"/>
                <a:ea typeface="Helvetica Neue Light"/>
                <a:cs typeface="Helvetica Neue Light"/>
                <a:sym typeface="Helvetica Neue Light"/>
              </a:rPr>
              <a:t>Accept Null as P-Value &gt; 0.05</a:t>
            </a:r>
            <a:endParaRPr sz="2000" dirty="0">
              <a:solidFill>
                <a:schemeClr val="tx1"/>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232761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D0A8B4-2246-7029-FC07-F5E3476FFF31}"/>
              </a:ext>
            </a:extLst>
          </p:cNvPr>
          <p:cNvSpPr txBox="1"/>
          <p:nvPr/>
        </p:nvSpPr>
        <p:spPr>
          <a:xfrm>
            <a:off x="301347" y="893135"/>
            <a:ext cx="11438084" cy="6340197"/>
          </a:xfrm>
          <a:prstGeom prst="rect">
            <a:avLst/>
          </a:prstGeom>
          <a:noFill/>
        </p:spPr>
        <p:txBody>
          <a:bodyPr wrap="square">
            <a:spAutoFit/>
          </a:bodyPr>
          <a:lstStyle/>
          <a:p>
            <a:pPr rtl="0">
              <a:spcBef>
                <a:spcPts val="0"/>
              </a:spcBef>
              <a:spcAft>
                <a:spcPts val="0"/>
              </a:spcAft>
            </a:pPr>
            <a:br>
              <a:rPr lang="en-US" b="0" dirty="0">
                <a:solidFill>
                  <a:schemeClr val="tx1"/>
                </a:solidFill>
                <a:effectLst/>
              </a:rPr>
            </a:br>
            <a:r>
              <a:rPr lang="en-US" sz="1400" b="0" i="0" u="none" strike="noStrike" dirty="0">
                <a:solidFill>
                  <a:schemeClr val="tx1"/>
                </a:solidFill>
                <a:effectLst/>
                <a:latin typeface="Muli"/>
              </a:rPr>
              <a:t>We are assuming that police are unable to shootings get to the unmonitored areas before the crime ends because of distance, traffic, and lack of police cars in the area. However it could very well be because of reports are too late for them to respond.</a:t>
            </a:r>
            <a:endParaRPr lang="en-US" b="0" dirty="0">
              <a:solidFill>
                <a:schemeClr val="tx1"/>
              </a:solidFill>
              <a:effectLst/>
            </a:endParaRPr>
          </a:p>
          <a:p>
            <a:pPr rtl="0">
              <a:spcBef>
                <a:spcPts val="0"/>
              </a:spcBef>
              <a:spcAft>
                <a:spcPts val="0"/>
              </a:spcAft>
            </a:pPr>
            <a:br>
              <a:rPr lang="en-US" b="0" dirty="0">
                <a:solidFill>
                  <a:schemeClr val="tx1"/>
                </a:solidFill>
                <a:effectLst/>
              </a:rPr>
            </a:br>
            <a:r>
              <a:rPr lang="en-US" sz="1400" b="0" i="0" u="none" strike="noStrike" dirty="0">
                <a:solidFill>
                  <a:schemeClr val="tx1"/>
                </a:solidFill>
                <a:effectLst/>
                <a:latin typeface="Muli"/>
              </a:rPr>
              <a:t>In my proposal distance is going to be the straightest path as the calculation is just going to be between the two longitude and latitude. However it would be nice if we could somehow account for driving on the actual roads by using a google map integration to calculate the actual time based on the driving route distance.</a:t>
            </a:r>
            <a:endParaRPr lang="en-US" b="0" dirty="0">
              <a:solidFill>
                <a:schemeClr val="tx1"/>
              </a:solidFill>
              <a:effectLst/>
            </a:endParaRPr>
          </a:p>
          <a:p>
            <a:pPr rtl="0">
              <a:spcBef>
                <a:spcPts val="0"/>
              </a:spcBef>
              <a:spcAft>
                <a:spcPts val="0"/>
              </a:spcAft>
            </a:pPr>
            <a:br>
              <a:rPr lang="en-US" b="0" dirty="0">
                <a:solidFill>
                  <a:schemeClr val="tx1"/>
                </a:solidFill>
                <a:effectLst/>
              </a:rPr>
            </a:br>
            <a:r>
              <a:rPr lang="en-US" sz="1400" b="0" i="0" u="none" strike="noStrike" dirty="0">
                <a:solidFill>
                  <a:schemeClr val="tx1"/>
                </a:solidFill>
                <a:effectLst/>
                <a:latin typeface="Muli"/>
              </a:rPr>
              <a:t>In my proposal we are placing police cars at a central location in the neighborhoods at x time based on the danger that need to be monitored but they would likely not be stationary this causes variation in the time they would approach wherever the AI predicts the crime. Also I'm not sure how the AI is going to move them based on time like if the position needs to change to maintain response time under 10 minutes from 6 to 7 is it realistic for the car to actually get there.</a:t>
            </a:r>
            <a:endParaRPr lang="en-US" b="0" dirty="0">
              <a:solidFill>
                <a:schemeClr val="tx1"/>
              </a:solidFill>
              <a:effectLst/>
            </a:endParaRPr>
          </a:p>
          <a:p>
            <a:pPr rtl="0">
              <a:spcBef>
                <a:spcPts val="0"/>
              </a:spcBef>
              <a:spcAft>
                <a:spcPts val="0"/>
              </a:spcAft>
            </a:pPr>
            <a:br>
              <a:rPr lang="en-US" b="0" dirty="0">
                <a:solidFill>
                  <a:schemeClr val="tx1"/>
                </a:solidFill>
                <a:effectLst/>
              </a:rPr>
            </a:br>
            <a:r>
              <a:rPr lang="en-US" sz="1400" b="0" i="0" u="none" strike="noStrike" dirty="0">
                <a:solidFill>
                  <a:schemeClr val="tx1"/>
                </a:solidFill>
                <a:effectLst/>
                <a:latin typeface="Muli"/>
              </a:rPr>
              <a:t>On the rare occasion that multiple shootings occur within a central division or in the more likely scenario where a police car is dealing with another crime dispute how would we account for that in the prediction model.</a:t>
            </a:r>
            <a:endParaRPr lang="en-US" b="0" dirty="0">
              <a:solidFill>
                <a:schemeClr val="tx1"/>
              </a:solidFill>
              <a:effectLst/>
            </a:endParaRPr>
          </a:p>
          <a:p>
            <a:pPr rtl="0">
              <a:spcBef>
                <a:spcPts val="0"/>
              </a:spcBef>
              <a:spcAft>
                <a:spcPts val="0"/>
              </a:spcAft>
            </a:pPr>
            <a:br>
              <a:rPr lang="en-US" b="0" dirty="0">
                <a:solidFill>
                  <a:schemeClr val="tx1"/>
                </a:solidFill>
                <a:effectLst/>
              </a:rPr>
            </a:br>
            <a:r>
              <a:rPr lang="en-US" sz="1400" b="0" i="0" u="none" strike="noStrike" dirty="0">
                <a:solidFill>
                  <a:schemeClr val="tx1"/>
                </a:solidFill>
                <a:effectLst/>
                <a:latin typeface="Muli"/>
              </a:rPr>
              <a:t>Obviously in an ideal world we would have police cars in every neighborhoods to have a less than 1 minute response time however we need to build in a certain budget and/or limit to how many neighborhoods can be monitored at once. Alternatively we can recommend some lighter areas to have surveillance rather than a full on patrol due to cost and types of crime </a:t>
            </a:r>
            <a:r>
              <a:rPr lang="en-US" sz="1400" b="0" i="0" u="none" strike="noStrike" dirty="0" err="1">
                <a:solidFill>
                  <a:schemeClr val="tx1"/>
                </a:solidFill>
                <a:effectLst/>
                <a:latin typeface="Muli"/>
              </a:rPr>
              <a:t>occuring</a:t>
            </a:r>
            <a:r>
              <a:rPr lang="en-US" sz="1400" b="0" i="0" u="none" strike="noStrike" dirty="0">
                <a:solidFill>
                  <a:schemeClr val="tx1"/>
                </a:solidFill>
                <a:effectLst/>
                <a:latin typeface="Muli"/>
              </a:rPr>
              <a:t>.</a:t>
            </a:r>
            <a:endParaRPr lang="en-US" b="0" dirty="0">
              <a:solidFill>
                <a:schemeClr val="tx1"/>
              </a:solidFill>
              <a:effectLst/>
            </a:endParaRPr>
          </a:p>
          <a:p>
            <a:pPr rtl="0">
              <a:spcBef>
                <a:spcPts val="0"/>
              </a:spcBef>
              <a:spcAft>
                <a:spcPts val="0"/>
              </a:spcAft>
            </a:pPr>
            <a:br>
              <a:rPr lang="en-US" b="0" dirty="0">
                <a:solidFill>
                  <a:schemeClr val="tx1"/>
                </a:solidFill>
                <a:effectLst/>
              </a:rPr>
            </a:br>
            <a:r>
              <a:rPr lang="en-US" sz="1400" b="0" i="0" u="none" strike="noStrike" dirty="0">
                <a:solidFill>
                  <a:schemeClr val="tx1"/>
                </a:solidFill>
                <a:effectLst/>
                <a:latin typeface="Muli"/>
              </a:rPr>
              <a:t>There will be the need for multiple response time variables since we do not have access to the current divisional patrol schedules as our tool is going to generate a recommend based on the historical data and also use historical data to generate a recommendation for the present.</a:t>
            </a:r>
            <a:endParaRPr lang="en-US" b="0" dirty="0">
              <a:solidFill>
                <a:schemeClr val="tx1"/>
              </a:solidFill>
              <a:effectLst/>
            </a:endParaRPr>
          </a:p>
          <a:p>
            <a:pPr rtl="0">
              <a:spcBef>
                <a:spcPts val="0"/>
              </a:spcBef>
              <a:spcAft>
                <a:spcPts val="0"/>
              </a:spcAft>
            </a:pPr>
            <a:br>
              <a:rPr lang="en-US" b="0" dirty="0">
                <a:solidFill>
                  <a:schemeClr val="tx1"/>
                </a:solidFill>
                <a:effectLst/>
              </a:rPr>
            </a:br>
            <a:r>
              <a:rPr lang="en-US" sz="1400" b="0" i="0" u="none" strike="noStrike" dirty="0">
                <a:solidFill>
                  <a:schemeClr val="tx1"/>
                </a:solidFill>
                <a:effectLst/>
                <a:latin typeface="Muli"/>
              </a:rPr>
              <a:t>Therefore there will be station response time which assumes the police car was sent directly from the station which creates a response time based on shortest path to crime + speed travelled based on traffic (time of day). Then there will be a patrol response time which finds the closest patrol car location based on the tools recommendation and makes the response time calculation (applies to where the police cars should've been based on the past and where they should be based on predictive data/live reporting tool)</a:t>
            </a:r>
            <a:endParaRPr lang="en-US" b="0" dirty="0">
              <a:solidFill>
                <a:schemeClr val="tx1"/>
              </a:solidFill>
              <a:effectLst/>
            </a:endParaRPr>
          </a:p>
          <a:p>
            <a:br>
              <a:rPr lang="en-US" b="0" dirty="0">
                <a:solidFill>
                  <a:schemeClr val="tx1"/>
                </a:solidFill>
                <a:effectLst/>
              </a:rPr>
            </a:br>
            <a:endParaRPr lang="en-CA" dirty="0">
              <a:solidFill>
                <a:schemeClr val="tx1"/>
              </a:solidFill>
            </a:endParaRPr>
          </a:p>
        </p:txBody>
      </p:sp>
      <p:sp>
        <p:nvSpPr>
          <p:cNvPr id="4" name="Google Shape;97;p2">
            <a:extLst>
              <a:ext uri="{FF2B5EF4-FFF2-40B4-BE49-F238E27FC236}">
                <a16:creationId xmlns:a16="http://schemas.microsoft.com/office/drawing/2014/main" id="{3A1FF06F-B354-E5DE-12BB-108C9061C23F}"/>
              </a:ext>
            </a:extLst>
          </p:cNvPr>
          <p:cNvSpPr/>
          <p:nvPr/>
        </p:nvSpPr>
        <p:spPr>
          <a:xfrm>
            <a:off x="186173" y="352642"/>
            <a:ext cx="11011011" cy="675874"/>
          </a:xfrm>
          <a:prstGeom prst="parallelogram">
            <a:avLst>
              <a:gd name="adj" fmla="val 25000"/>
            </a:avLst>
          </a:prstGeom>
          <a:solidFill>
            <a:schemeClr val="accent1">
              <a:lumMod val="40000"/>
              <a:lumOff val="60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5" name="Google Shape;111;p2">
            <a:extLst>
              <a:ext uri="{FF2B5EF4-FFF2-40B4-BE49-F238E27FC236}">
                <a16:creationId xmlns:a16="http://schemas.microsoft.com/office/drawing/2014/main" id="{3AD59B26-03AC-BA44-16A4-685F97D0C1EB}"/>
              </a:ext>
            </a:extLst>
          </p:cNvPr>
          <p:cNvSpPr txBox="1"/>
          <p:nvPr/>
        </p:nvSpPr>
        <p:spPr>
          <a:xfrm>
            <a:off x="486136" y="335666"/>
            <a:ext cx="7962181" cy="646290"/>
          </a:xfrm>
          <a:prstGeom prst="rect">
            <a:avLst/>
          </a:prstGeom>
          <a:noFill/>
          <a:ln>
            <a:noFill/>
          </a:ln>
        </p:spPr>
        <p:txBody>
          <a:bodyPr spcFirstLastPara="1" wrap="square" lIns="91425" tIns="45700" rIns="91425" bIns="45700" anchor="t" anchorCtr="0">
            <a:spAutoFit/>
          </a:bodyPr>
          <a:lstStyle/>
          <a:p>
            <a:r>
              <a:rPr lang="en-US" sz="3600" dirty="0">
                <a:solidFill>
                  <a:schemeClr val="dk1"/>
                </a:solidFill>
                <a:latin typeface="Helvetica Neue Light"/>
                <a:sym typeface="Helvetica Neue Light"/>
              </a:rPr>
              <a:t>Assumptions</a:t>
            </a:r>
            <a:endParaRPr lang="en-US" dirty="0">
              <a:solidFill>
                <a:schemeClr val="dk1"/>
              </a:solidFill>
            </a:endParaRPr>
          </a:p>
        </p:txBody>
      </p:sp>
    </p:spTree>
    <p:extLst>
      <p:ext uri="{BB962C8B-B14F-4D97-AF65-F5344CB8AC3E}">
        <p14:creationId xmlns:p14="http://schemas.microsoft.com/office/powerpoint/2010/main" val="1366835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8;p6">
            <a:extLst>
              <a:ext uri="{FF2B5EF4-FFF2-40B4-BE49-F238E27FC236}">
                <a16:creationId xmlns:a16="http://schemas.microsoft.com/office/drawing/2014/main" id="{B209A701-80F0-5B47-A00E-FB1DB6A67CF9}"/>
              </a:ext>
            </a:extLst>
          </p:cNvPr>
          <p:cNvSpPr/>
          <p:nvPr/>
        </p:nvSpPr>
        <p:spPr>
          <a:xfrm>
            <a:off x="186173" y="352642"/>
            <a:ext cx="11011011" cy="675874"/>
          </a:xfrm>
          <a:prstGeom prst="parallelogram">
            <a:avLst>
              <a:gd name="adj" fmla="val 25000"/>
            </a:avLst>
          </a:prstGeom>
          <a:solidFill>
            <a:schemeClr val="accent1">
              <a:lumMod val="40000"/>
              <a:lumOff val="60000"/>
            </a:schemeClr>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 name="Google Shape;209;p5">
            <a:extLst>
              <a:ext uri="{FF2B5EF4-FFF2-40B4-BE49-F238E27FC236}">
                <a16:creationId xmlns:a16="http://schemas.microsoft.com/office/drawing/2014/main" id="{D1D7A4BB-357B-7949-A2E9-697EF201A26F}"/>
              </a:ext>
            </a:extLst>
          </p:cNvPr>
          <p:cNvSpPr txBox="1"/>
          <p:nvPr/>
        </p:nvSpPr>
        <p:spPr>
          <a:xfrm>
            <a:off x="486136" y="335666"/>
            <a:ext cx="9794205" cy="646290"/>
          </a:xfrm>
          <a:prstGeom prst="rect">
            <a:avLst/>
          </a:prstGeom>
          <a:noFill/>
          <a:ln>
            <a:noFill/>
          </a:ln>
        </p:spPr>
        <p:txBody>
          <a:bodyPr spcFirstLastPara="1" wrap="square" lIns="91425" tIns="45700" rIns="91425" bIns="45700" anchor="t" anchorCtr="0">
            <a:spAutoFit/>
          </a:bodyPr>
          <a:lstStyle/>
          <a:p>
            <a:r>
              <a:rPr lang="en-US" sz="3600">
                <a:solidFill>
                  <a:schemeClr val="dk1"/>
                </a:solidFill>
                <a:latin typeface="Helvetica Neue Light"/>
                <a:sym typeface="Helvetica Neue Light"/>
              </a:rPr>
              <a:t>Problem Statement</a:t>
            </a:r>
            <a:endParaRPr lang="en-US" sz="3600">
              <a:solidFill>
                <a:schemeClr val="dk1"/>
              </a:solidFill>
              <a:latin typeface="Helvetica Neue Light"/>
            </a:endParaRPr>
          </a:p>
        </p:txBody>
      </p:sp>
      <p:sp>
        <p:nvSpPr>
          <p:cNvPr id="11" name="Google Shape;110;p2">
            <a:extLst>
              <a:ext uri="{FF2B5EF4-FFF2-40B4-BE49-F238E27FC236}">
                <a16:creationId xmlns:a16="http://schemas.microsoft.com/office/drawing/2014/main" id="{3048E0BB-5866-86B0-6CFB-2BB16F214189}"/>
              </a:ext>
            </a:extLst>
          </p:cNvPr>
          <p:cNvSpPr/>
          <p:nvPr/>
        </p:nvSpPr>
        <p:spPr>
          <a:xfrm>
            <a:off x="463244" y="4896395"/>
            <a:ext cx="10711045" cy="780818"/>
          </a:xfrm>
          <a:prstGeom prst="roundRect">
            <a:avLst>
              <a:gd name="adj" fmla="val 16020"/>
            </a:avLst>
          </a:prstGeom>
          <a:noFill/>
          <a:ln w="76200" cap="flat" cmpd="sng">
            <a:solidFill>
              <a:schemeClr val="accent1"/>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A5A5A5"/>
              </a:solidFill>
              <a:latin typeface="Helvetica Neue Light"/>
              <a:ea typeface="Helvetica Neue Light"/>
              <a:cs typeface="Helvetica Neue Light"/>
              <a:sym typeface="Helvetica Neue Light"/>
            </a:endParaRPr>
          </a:p>
        </p:txBody>
      </p:sp>
      <p:sp>
        <p:nvSpPr>
          <p:cNvPr id="12" name="Google Shape;92;p1">
            <a:extLst>
              <a:ext uri="{FF2B5EF4-FFF2-40B4-BE49-F238E27FC236}">
                <a16:creationId xmlns:a16="http://schemas.microsoft.com/office/drawing/2014/main" id="{91A4118B-83EB-F26E-8162-AE147DCD3D8B}"/>
              </a:ext>
            </a:extLst>
          </p:cNvPr>
          <p:cNvSpPr txBox="1"/>
          <p:nvPr/>
        </p:nvSpPr>
        <p:spPr>
          <a:xfrm>
            <a:off x="361041" y="4951644"/>
            <a:ext cx="10711045" cy="707846"/>
          </a:xfrm>
          <a:prstGeom prst="rect">
            <a:avLst/>
          </a:prstGeom>
          <a:noFill/>
          <a:ln>
            <a:noFill/>
          </a:ln>
        </p:spPr>
        <p:txBody>
          <a:bodyPr spcFirstLastPara="1" wrap="square" lIns="91425" tIns="45700" rIns="91425" bIns="45700" anchor="t" anchorCtr="0">
            <a:spAutoFit/>
          </a:bodyPr>
          <a:lstStyle/>
          <a:p>
            <a:pPr algn="ctr"/>
            <a:r>
              <a:rPr lang="en-US" sz="2000" b="1">
                <a:uFill>
                  <a:solidFill>
                    <a:srgbClr val="FFC950"/>
                  </a:solidFill>
                </a:uFill>
                <a:sym typeface="Helvetica Neue Light"/>
              </a:rPr>
              <a:t>Toronto Police Services </a:t>
            </a:r>
            <a:r>
              <a:rPr lang="en-US" sz="2000" b="1">
                <a:uFill>
                  <a:solidFill>
                    <a:schemeClr val="accent2"/>
                  </a:solidFill>
                </a:uFill>
              </a:rPr>
              <a:t>(TPS) management</a:t>
            </a:r>
            <a:r>
              <a:rPr lang="en-US" sz="2000" b="1" strike="noStrike">
                <a:effectLst/>
                <a:uFill>
                  <a:solidFill>
                    <a:schemeClr val="accent2"/>
                  </a:solidFill>
                </a:uFill>
              </a:rPr>
              <a:t> </a:t>
            </a:r>
            <a:r>
              <a:rPr lang="en-US" sz="2000" b="1">
                <a:uFill>
                  <a:solidFill>
                    <a:schemeClr val="accent2"/>
                  </a:solidFill>
                </a:uFill>
              </a:rPr>
              <a:t>lacks knowledge of the required </a:t>
            </a:r>
            <a:r>
              <a:rPr lang="en-US" sz="2000" b="1" strike="noStrike">
                <a:effectLst/>
                <a:uFill>
                  <a:solidFill>
                    <a:schemeClr val="accent2"/>
                  </a:solidFill>
                </a:uFill>
              </a:rPr>
              <a:t>response </a:t>
            </a:r>
            <a:r>
              <a:rPr lang="en-US" sz="2000" b="1">
                <a:uFill>
                  <a:solidFill>
                    <a:schemeClr val="accent2"/>
                  </a:solidFill>
                </a:uFill>
              </a:rPr>
              <a:t>timings </a:t>
            </a:r>
            <a:r>
              <a:rPr lang="en-US" sz="2000" b="1" i="0" u="none" strike="noStrike">
                <a:effectLst/>
                <a:uFill>
                  <a:solidFill>
                    <a:srgbClr val="FFC950"/>
                  </a:solidFill>
                </a:uFill>
              </a:rPr>
              <a:t>to </a:t>
            </a:r>
            <a:r>
              <a:rPr lang="en-US" sz="2000" b="1">
                <a:uFill>
                  <a:solidFill>
                    <a:srgbClr val="FFC950"/>
                  </a:solidFill>
                </a:uFill>
              </a:rPr>
              <a:t>effectively </a:t>
            </a:r>
            <a:r>
              <a:rPr lang="en-US" sz="2000" b="1" strike="noStrike">
                <a:effectLst/>
                <a:uFill>
                  <a:solidFill>
                    <a:srgbClr val="FFC950"/>
                  </a:solidFill>
                </a:uFill>
              </a:rPr>
              <a:t>reduce shooting incidences, deaths, and injuries</a:t>
            </a:r>
            <a:r>
              <a:rPr lang="en-US" sz="2000" b="1">
                <a:uFill>
                  <a:solidFill>
                    <a:srgbClr val="FFC950"/>
                  </a:solidFill>
                </a:uFill>
              </a:rPr>
              <a:t>.</a:t>
            </a:r>
            <a:endParaRPr lang="en-US" sz="2000" b="1"/>
          </a:p>
        </p:txBody>
      </p:sp>
      <p:graphicFrame>
        <p:nvGraphicFramePr>
          <p:cNvPr id="8" name="Chart 7">
            <a:extLst>
              <a:ext uri="{FF2B5EF4-FFF2-40B4-BE49-F238E27FC236}">
                <a16:creationId xmlns:a16="http://schemas.microsoft.com/office/drawing/2014/main" id="{AE128269-B3AB-3E61-7046-FEEDE01D67D8}"/>
              </a:ext>
            </a:extLst>
          </p:cNvPr>
          <p:cNvGraphicFramePr>
            <a:graphicFrameLocks/>
          </p:cNvGraphicFramePr>
          <p:nvPr/>
        </p:nvGraphicFramePr>
        <p:xfrm>
          <a:off x="447033" y="1299301"/>
          <a:ext cx="4777325" cy="34223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Google Shape;206;p5">
            <a:extLst>
              <a:ext uri="{FF2B5EF4-FFF2-40B4-BE49-F238E27FC236}">
                <a16:creationId xmlns:a16="http://schemas.microsoft.com/office/drawing/2014/main" id="{42125609-5508-A363-CADB-E76F0CD34EE4}"/>
              </a:ext>
            </a:extLst>
          </p:cNvPr>
          <p:cNvGraphicFramePr/>
          <p:nvPr>
            <p:extLst>
              <p:ext uri="{D42A27DB-BD31-4B8C-83A1-F6EECF244321}">
                <p14:modId xmlns:p14="http://schemas.microsoft.com/office/powerpoint/2010/main" val="1065498434"/>
              </p:ext>
            </p:extLst>
          </p:nvPr>
        </p:nvGraphicFramePr>
        <p:xfrm>
          <a:off x="5573507" y="1127662"/>
          <a:ext cx="5498579" cy="3596532"/>
        </p:xfrm>
        <a:graphic>
          <a:graphicData uri="http://schemas.openxmlformats.org/drawingml/2006/table">
            <a:tbl>
              <a:tblPr firstRow="1" bandRow="1">
                <a:noFill/>
                <a:tableStyleId>{90E3CC4F-0804-4E5C-ACAB-8475839394B6}</a:tableStyleId>
              </a:tblPr>
              <a:tblGrid>
                <a:gridCol w="1374645">
                  <a:extLst>
                    <a:ext uri="{9D8B030D-6E8A-4147-A177-3AD203B41FA5}">
                      <a16:colId xmlns:a16="http://schemas.microsoft.com/office/drawing/2014/main" val="20000"/>
                    </a:ext>
                  </a:extLst>
                </a:gridCol>
                <a:gridCol w="1868000">
                  <a:extLst>
                    <a:ext uri="{9D8B030D-6E8A-4147-A177-3AD203B41FA5}">
                      <a16:colId xmlns:a16="http://schemas.microsoft.com/office/drawing/2014/main" val="20001"/>
                    </a:ext>
                  </a:extLst>
                </a:gridCol>
                <a:gridCol w="1215048">
                  <a:extLst>
                    <a:ext uri="{9D8B030D-6E8A-4147-A177-3AD203B41FA5}">
                      <a16:colId xmlns:a16="http://schemas.microsoft.com/office/drawing/2014/main" val="1705176990"/>
                    </a:ext>
                  </a:extLst>
                </a:gridCol>
                <a:gridCol w="1040886">
                  <a:extLst>
                    <a:ext uri="{9D8B030D-6E8A-4147-A177-3AD203B41FA5}">
                      <a16:colId xmlns:a16="http://schemas.microsoft.com/office/drawing/2014/main" val="3178163498"/>
                    </a:ext>
                  </a:extLst>
                </a:gridCol>
              </a:tblGrid>
              <a:tr h="682569">
                <a:tc rowSpan="2">
                  <a:txBody>
                    <a:bodyPr/>
                    <a:lstStyle/>
                    <a:p>
                      <a:pPr marL="0" marR="0" lvl="0" indent="0" algn="ctr" rtl="0">
                        <a:spcBef>
                          <a:spcPts val="0"/>
                        </a:spcBef>
                        <a:spcAft>
                          <a:spcPts val="0"/>
                        </a:spcAft>
                        <a:buNone/>
                      </a:pPr>
                      <a:r>
                        <a:rPr lang="en-US" sz="1800" b="0" i="0">
                          <a:solidFill>
                            <a:schemeClr val="tx1"/>
                          </a:solidFill>
                          <a:latin typeface="+mj-lt"/>
                          <a:ea typeface="Helvetica Neue Light"/>
                          <a:cs typeface="Helvetica Neue Light"/>
                          <a:sym typeface="Helvetica Neue Light"/>
                        </a:rPr>
                        <a:t>Priority Level</a:t>
                      </a:r>
                      <a:endParaRPr lang="en-CA" sz="1800" b="0" i="0">
                        <a:solidFill>
                          <a:schemeClr val="tx1"/>
                        </a:solidFill>
                        <a:latin typeface="+mj-lt"/>
                        <a:ea typeface="Helvetica Neue Light"/>
                        <a:cs typeface="Helvetica Neue Light"/>
                        <a:sym typeface="Helvetica Neue Light"/>
                      </a:endParaRPr>
                    </a:p>
                  </a:txBody>
                  <a:tcPr marL="91450" marR="91450" marT="45725" marB="45725">
                    <a:lnT w="12700" cap="flat" cmpd="sng">
                      <a:solidFill>
                        <a:schemeClr val="lt1"/>
                      </a:solidFill>
                      <a:prstDash val="solid"/>
                      <a:round/>
                      <a:headEnd type="none" w="sm" len="sm"/>
                      <a:tailEnd type="none" w="sm" len="sm"/>
                    </a:lnT>
                    <a:solidFill>
                      <a:srgbClr val="D8D8D8"/>
                    </a:solidFill>
                  </a:tcPr>
                </a:tc>
                <a:tc gridSpan="3">
                  <a:txBody>
                    <a:bodyPr/>
                    <a:lstStyle/>
                    <a:p>
                      <a:pPr lvl="0" algn="ctr">
                        <a:lnSpc>
                          <a:spcPct val="100000"/>
                        </a:lnSpc>
                        <a:spcBef>
                          <a:spcPts val="0"/>
                        </a:spcBef>
                        <a:spcAft>
                          <a:spcPts val="0"/>
                        </a:spcAft>
                        <a:buNone/>
                      </a:pPr>
                      <a:r>
                        <a:rPr lang="en-CA" sz="1800" b="0" i="0" u="none" strike="noStrike" noProof="0">
                          <a:solidFill>
                            <a:schemeClr val="tx1"/>
                          </a:solidFill>
                          <a:latin typeface="+mj-lt"/>
                        </a:rPr>
                        <a:t>2019 Performance vis-a-vis Targets</a:t>
                      </a:r>
                      <a:endParaRPr lang="en-US"/>
                    </a:p>
                  </a:txBody>
                  <a:tcPr marL="91450" marR="91450" marT="45725" marB="45725" anchor="ctr">
                    <a:solidFill>
                      <a:srgbClr val="D8D8D8"/>
                    </a:solidFill>
                  </a:tcPr>
                </a:tc>
                <a:tc hMerge="1">
                  <a:txBody>
                    <a:bodyPr/>
                    <a:lstStyle/>
                    <a:p>
                      <a:pPr lvl="0" algn="ctr">
                        <a:lnSpc>
                          <a:spcPct val="100000"/>
                        </a:lnSpc>
                        <a:spcBef>
                          <a:spcPts val="0"/>
                        </a:spcBef>
                        <a:spcAft>
                          <a:spcPts val="0"/>
                        </a:spcAft>
                        <a:buNone/>
                      </a:pPr>
                      <a:endParaRPr lang="en-US"/>
                    </a:p>
                  </a:txBody>
                  <a:tcPr marL="91450" marR="91450" marT="45725" marB="45725" anchor="ctr">
                    <a:solidFill>
                      <a:srgbClr val="D8D8D8"/>
                    </a:solidFill>
                  </a:tcPr>
                </a:tc>
                <a:tc hMerge="1">
                  <a:txBody>
                    <a:bodyPr/>
                    <a:lstStyle/>
                    <a:p>
                      <a:pPr lvl="0" algn="ctr">
                        <a:lnSpc>
                          <a:spcPct val="100000"/>
                        </a:lnSpc>
                        <a:spcBef>
                          <a:spcPts val="0"/>
                        </a:spcBef>
                        <a:spcAft>
                          <a:spcPts val="0"/>
                        </a:spcAft>
                        <a:buNone/>
                      </a:pPr>
                      <a:endParaRPr lang="en-US"/>
                    </a:p>
                  </a:txBody>
                  <a:tcPr marL="91450" marR="91450" marT="45725" marB="45725" anchor="ctr">
                    <a:solidFill>
                      <a:srgbClr val="D8D8D8"/>
                    </a:solidFill>
                  </a:tcPr>
                </a:tc>
                <a:extLst>
                  <a:ext uri="{0D108BD9-81ED-4DB2-BD59-A6C34878D82A}">
                    <a16:rowId xmlns:a16="http://schemas.microsoft.com/office/drawing/2014/main" val="10000"/>
                  </a:ext>
                </a:extLst>
              </a:tr>
              <a:tr h="839619">
                <a:tc vMerge="1">
                  <a:txBody>
                    <a:bodyPr/>
                    <a:lstStyle/>
                    <a:p>
                      <a:pPr marL="0" marR="0" lvl="0" indent="0" algn="l" rtl="0">
                        <a:spcBef>
                          <a:spcPts val="0"/>
                        </a:spcBef>
                        <a:spcAft>
                          <a:spcPts val="0"/>
                        </a:spcAft>
                        <a:buNone/>
                      </a:pPr>
                      <a:endParaRPr lang="en-CA" sz="1800" b="0" i="0">
                        <a:latin typeface="+mj-lt"/>
                        <a:ea typeface="Helvetica Neue Light"/>
                        <a:cs typeface="Helvetica Neue Light"/>
                        <a:sym typeface="Helvetica Neue Light"/>
                      </a:endParaRPr>
                    </a:p>
                  </a:txBody>
                  <a:tcPr marL="91450" marR="91450" marT="45725" marB="45725" anchor="ctr">
                    <a:solidFill>
                      <a:srgbClr val="D8D8D8"/>
                    </a:solidFill>
                  </a:tcPr>
                </a:tc>
                <a:tc>
                  <a:txBody>
                    <a:bodyPr/>
                    <a:lstStyle/>
                    <a:p>
                      <a:pPr lvl="0" algn="ctr">
                        <a:lnSpc>
                          <a:spcPct val="100000"/>
                        </a:lnSpc>
                        <a:spcBef>
                          <a:spcPts val="0"/>
                        </a:spcBef>
                        <a:spcAft>
                          <a:spcPts val="0"/>
                        </a:spcAft>
                        <a:buNone/>
                      </a:pPr>
                      <a:r>
                        <a:rPr lang="en-US" b="1"/>
                        <a:t>1995 Response Time Targets</a:t>
                      </a:r>
                    </a:p>
                  </a:txBody>
                  <a:tcPr marL="91450" marR="91450" marT="45725" marB="45725" anchor="ctr">
                    <a:solidFill>
                      <a:srgbClr val="D8D8D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t>% Not Met</a:t>
                      </a:r>
                    </a:p>
                  </a:txBody>
                  <a:tcPr marL="91450" marR="91450" marT="45725" marB="45725" anchor="ctr">
                    <a:solidFill>
                      <a:srgbClr val="D8D8D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t>% Met</a:t>
                      </a:r>
                    </a:p>
                  </a:txBody>
                  <a:tcPr marL="91450" marR="91450" marT="45725" marB="45725" anchor="ctr">
                    <a:solidFill>
                      <a:srgbClr val="D8D8D8"/>
                    </a:solidFill>
                  </a:tcPr>
                </a:tc>
                <a:extLst>
                  <a:ext uri="{0D108BD9-81ED-4DB2-BD59-A6C34878D82A}">
                    <a16:rowId xmlns:a16="http://schemas.microsoft.com/office/drawing/2014/main" val="4150536797"/>
                  </a:ext>
                </a:extLst>
              </a:tr>
              <a:tr h="1037172">
                <a:tc>
                  <a:txBody>
                    <a:bodyPr/>
                    <a:lstStyle/>
                    <a:p>
                      <a:pPr lvl="0" algn="ctr">
                        <a:lnSpc>
                          <a:spcPct val="100000"/>
                        </a:lnSpc>
                        <a:spcBef>
                          <a:spcPts val="0"/>
                        </a:spcBef>
                        <a:spcAft>
                          <a:spcPts val="0"/>
                        </a:spcAft>
                        <a:buNone/>
                      </a:pPr>
                      <a:endParaRPr lang="en-US" sz="1800" b="0" i="0" u="none" strike="noStrike" noProof="0">
                        <a:latin typeface="+mj-lt"/>
                      </a:endParaRPr>
                    </a:p>
                    <a:p>
                      <a:pPr marL="0" marR="0" lvl="0" indent="0" algn="ctr">
                        <a:spcBef>
                          <a:spcPts val="0"/>
                        </a:spcBef>
                        <a:spcAft>
                          <a:spcPts val="0"/>
                        </a:spcAft>
                        <a:buNone/>
                      </a:pPr>
                      <a:endParaRPr lang="en-US" sz="1800" b="0" i="0">
                        <a:latin typeface="+mj-lt"/>
                      </a:endParaRPr>
                    </a:p>
                  </a:txBody>
                  <a:tcPr marL="91450" marR="91450" marT="45725" marB="45725" anchor="ctr">
                    <a:solidFill>
                      <a:srgbClr val="D8D8D8"/>
                    </a:solidFill>
                  </a:tcPr>
                </a:tc>
                <a:tc>
                  <a:txBody>
                    <a:bodyPr/>
                    <a:lstStyle/>
                    <a:p>
                      <a:pPr marL="0" marR="0" lvl="0" indent="0" algn="ctr" rtl="0">
                        <a:spcBef>
                          <a:spcPts val="0"/>
                        </a:spcBef>
                        <a:spcAft>
                          <a:spcPts val="0"/>
                        </a:spcAft>
                        <a:buNone/>
                      </a:pPr>
                      <a:r>
                        <a:rPr lang="en-US" sz="1400" b="0" i="0">
                          <a:latin typeface="+mj-lt"/>
                          <a:ea typeface="Helvetica Neue Light"/>
                          <a:cs typeface="Helvetica Neue Light"/>
                        </a:rPr>
                        <a:t> </a:t>
                      </a:r>
                      <a:r>
                        <a:rPr lang="en-US" sz="1400" b="0" i="0">
                          <a:latin typeface="+mj-lt"/>
                          <a:ea typeface="Helvetica Neue Light"/>
                          <a:cs typeface="Helvetica Neue Light"/>
                          <a:sym typeface="Helvetica Neue Light"/>
                        </a:rPr>
                        <a:t>6 minutes</a:t>
                      </a:r>
                      <a:endParaRPr lang="en-CA" sz="1400" b="0" i="0">
                        <a:latin typeface="+mj-lt"/>
                        <a:ea typeface="Helvetica Neue Light"/>
                        <a:cs typeface="Helvetica Neue Light"/>
                        <a:sym typeface="Helvetica Neue Light"/>
                      </a:endParaRPr>
                    </a:p>
                  </a:txBody>
                  <a:tcPr marL="91450" marR="91450" marT="45725" marB="45725" anchor="ctr">
                    <a:solidFill>
                      <a:schemeClr val="accent2">
                        <a:lumMod val="40000"/>
                        <a:lumOff val="60000"/>
                      </a:schemeClr>
                    </a:solidFill>
                  </a:tcPr>
                </a:tc>
                <a:tc>
                  <a:txBody>
                    <a:bodyPr/>
                    <a:lstStyle/>
                    <a:p>
                      <a:pPr marL="0" marR="0" lvl="0" indent="0" algn="ctr" rtl="0">
                        <a:spcBef>
                          <a:spcPts val="0"/>
                        </a:spcBef>
                        <a:spcAft>
                          <a:spcPts val="0"/>
                        </a:spcAft>
                        <a:buNone/>
                      </a:pPr>
                      <a:r>
                        <a:rPr lang="en-US" sz="1400" b="0" i="0" dirty="0">
                          <a:latin typeface="+mj-lt"/>
                          <a:ea typeface="Helvetica Neue Light"/>
                          <a:cs typeface="Helvetica Neue Light"/>
                          <a:sym typeface="Helvetica Neue Light"/>
                        </a:rPr>
                        <a:t>72%</a:t>
                      </a:r>
                      <a:endParaRPr lang="en-CA" sz="1400" b="0" i="0" dirty="0">
                        <a:latin typeface="+mj-lt"/>
                        <a:ea typeface="Helvetica Neue Light"/>
                        <a:cs typeface="Helvetica Neue Light"/>
                        <a:sym typeface="Helvetica Neue Light"/>
                      </a:endParaRPr>
                    </a:p>
                  </a:txBody>
                  <a:tcPr marL="91450" marR="91450" marT="45725" marB="45725" anchor="ctr">
                    <a:solidFill>
                      <a:schemeClr val="accent5">
                        <a:lumMod val="60000"/>
                        <a:lumOff val="40000"/>
                      </a:schemeClr>
                    </a:solidFill>
                  </a:tcPr>
                </a:tc>
                <a:tc>
                  <a:txBody>
                    <a:bodyPr/>
                    <a:lstStyle/>
                    <a:p>
                      <a:pPr marL="0" marR="0" lvl="0" indent="0" algn="ctr" rtl="0">
                        <a:spcBef>
                          <a:spcPts val="0"/>
                        </a:spcBef>
                        <a:spcAft>
                          <a:spcPts val="0"/>
                        </a:spcAft>
                        <a:buNone/>
                      </a:pPr>
                      <a:r>
                        <a:rPr lang="en-US" sz="1400" b="0" i="0" dirty="0">
                          <a:latin typeface="+mj-lt"/>
                          <a:ea typeface="Helvetica Neue Light"/>
                          <a:cs typeface="Helvetica Neue Light"/>
                          <a:sym typeface="Helvetica Neue Light"/>
                        </a:rPr>
                        <a:t>28%</a:t>
                      </a:r>
                      <a:endParaRPr lang="en-CA" sz="1400" b="0" i="0" dirty="0">
                        <a:latin typeface="+mj-lt"/>
                        <a:ea typeface="Helvetica Neue Light"/>
                        <a:cs typeface="Helvetica Neue Light"/>
                        <a:sym typeface="Helvetica Neue Light"/>
                      </a:endParaRPr>
                    </a:p>
                  </a:txBody>
                  <a:tcPr marL="91450" marR="91450" marT="45725" marB="45725" anchor="ctr">
                    <a:solidFill>
                      <a:schemeClr val="accent6"/>
                    </a:solidFill>
                  </a:tcPr>
                </a:tc>
                <a:extLst>
                  <a:ext uri="{0D108BD9-81ED-4DB2-BD59-A6C34878D82A}">
                    <a16:rowId xmlns:a16="http://schemas.microsoft.com/office/drawing/2014/main" val="10001"/>
                  </a:ext>
                </a:extLst>
              </a:tr>
              <a:tr h="1037172">
                <a:tc>
                  <a:txBody>
                    <a:bodyPr/>
                    <a:lstStyle/>
                    <a:p>
                      <a:pPr lvl="0" algn="ctr">
                        <a:lnSpc>
                          <a:spcPct val="100000"/>
                        </a:lnSpc>
                        <a:spcBef>
                          <a:spcPts val="0"/>
                        </a:spcBef>
                        <a:spcAft>
                          <a:spcPts val="0"/>
                        </a:spcAft>
                        <a:buNone/>
                      </a:pPr>
                      <a:endParaRPr lang="en-US" sz="1800" b="0" i="0" u="none" strike="noStrike" noProof="0">
                        <a:latin typeface="+mj-lt"/>
                      </a:endParaRPr>
                    </a:p>
                    <a:p>
                      <a:pPr marL="0" marR="0" lvl="0" indent="0" algn="ctr">
                        <a:spcBef>
                          <a:spcPts val="0"/>
                        </a:spcBef>
                        <a:spcAft>
                          <a:spcPts val="0"/>
                        </a:spcAft>
                        <a:buNone/>
                      </a:pPr>
                      <a:endParaRPr lang="en-US" sz="1800" b="0" i="0">
                        <a:latin typeface="+mj-lt"/>
                      </a:endParaRPr>
                    </a:p>
                  </a:txBody>
                  <a:tcPr marL="91450" marR="91450" marT="45725" marB="45725" anchor="ctr">
                    <a:solidFill>
                      <a:srgbClr val="D8D8D8"/>
                    </a:solidFill>
                  </a:tcPr>
                </a:tc>
                <a:tc>
                  <a:txBody>
                    <a:bodyPr/>
                    <a:lstStyle/>
                    <a:p>
                      <a:pPr marL="0" marR="0" lvl="0" indent="0" algn="ctr" rtl="0" eaLnBrk="1" fontAlgn="auto" latinLnBrk="0" hangingPunct="1">
                        <a:lnSpc>
                          <a:spcPct val="100000"/>
                        </a:lnSpc>
                        <a:spcBef>
                          <a:spcPts val="0"/>
                        </a:spcBef>
                        <a:spcAft>
                          <a:spcPts val="0"/>
                        </a:spcAft>
                        <a:buClr>
                          <a:srgbClr val="000000"/>
                        </a:buClr>
                        <a:buSzTx/>
                        <a:buFont typeface="Arial"/>
                        <a:buNone/>
                      </a:pPr>
                      <a:r>
                        <a:rPr lang="en-US" sz="1400" b="0" i="0" u="none" strike="noStrike" cap="none">
                          <a:solidFill>
                            <a:schemeClr val="dk1"/>
                          </a:solidFill>
                          <a:latin typeface="Helveltica Light"/>
                          <a:ea typeface="Helvetica Neue Light"/>
                          <a:cs typeface="Helvetica Neue Light"/>
                        </a:rPr>
                        <a:t> </a:t>
                      </a:r>
                      <a:r>
                        <a:rPr lang="en-US" sz="1400" b="0" i="0" u="none" strike="noStrike" cap="none">
                          <a:solidFill>
                            <a:schemeClr val="dk1"/>
                          </a:solidFill>
                          <a:latin typeface="Helveltica Light"/>
                          <a:ea typeface="Helvetica Neue Light"/>
                          <a:cs typeface="Helvetica Neue Light"/>
                          <a:sym typeface="Helvetica Neue Light"/>
                        </a:rPr>
                        <a:t>6 minutes</a:t>
                      </a:r>
                      <a:endParaRPr lang="en-CA" sz="1400" b="0" i="0" u="none" strike="noStrike" cap="none">
                        <a:solidFill>
                          <a:schemeClr val="dk1"/>
                        </a:solidFill>
                        <a:latin typeface="Helveltica Light"/>
                        <a:ea typeface="Helvetica Neue Light"/>
                        <a:cs typeface="Helvetica Neue Light"/>
                        <a:sym typeface="Helvetica Neue Light"/>
                      </a:endParaRPr>
                    </a:p>
                    <a:p>
                      <a:pPr marL="0" marR="0" lvl="0" indent="0" algn="ctr" rtl="0">
                        <a:spcBef>
                          <a:spcPts val="0"/>
                        </a:spcBef>
                        <a:spcAft>
                          <a:spcPts val="0"/>
                        </a:spcAft>
                        <a:buNone/>
                      </a:pPr>
                      <a:endParaRPr lang="en-CA" sz="1400" b="0" i="0">
                        <a:latin typeface="+mj-lt"/>
                        <a:ea typeface="Helvetica Neue Light"/>
                        <a:cs typeface="Helvetica Neue Light"/>
                        <a:sym typeface="Helvetica Neue Light"/>
                      </a:endParaRPr>
                    </a:p>
                  </a:txBody>
                  <a:tcPr marL="91450" marR="91450" marT="45725" marB="45725" anchor="ctr">
                    <a:solidFill>
                      <a:schemeClr val="accent2">
                        <a:lumMod val="40000"/>
                        <a:lumOff val="60000"/>
                      </a:schemeClr>
                    </a:solidFill>
                  </a:tcPr>
                </a:tc>
                <a:tc>
                  <a:txBody>
                    <a:bodyPr/>
                    <a:lstStyle/>
                    <a:p>
                      <a:pPr marL="0" marR="0" lvl="0" indent="0" algn="ctr" rtl="0">
                        <a:spcBef>
                          <a:spcPts val="0"/>
                        </a:spcBef>
                        <a:spcAft>
                          <a:spcPts val="0"/>
                        </a:spcAft>
                        <a:buNone/>
                      </a:pPr>
                      <a:r>
                        <a:rPr lang="en-US" sz="1400" b="0" i="0" dirty="0">
                          <a:latin typeface="+mj-lt"/>
                          <a:ea typeface="Helvetica Neue Light"/>
                          <a:cs typeface="Helvetica Neue Light"/>
                          <a:sym typeface="Helvetica Neue Light"/>
                        </a:rPr>
                        <a:t>92%</a:t>
                      </a:r>
                      <a:endParaRPr lang="en-CA" sz="1400" b="0" i="0" dirty="0">
                        <a:latin typeface="+mj-lt"/>
                        <a:ea typeface="Helvetica Neue Light"/>
                        <a:cs typeface="Helvetica Neue Light"/>
                        <a:sym typeface="Helvetica Neue Light"/>
                      </a:endParaRPr>
                    </a:p>
                  </a:txBody>
                  <a:tcPr marL="91450" marR="91450" marT="45725" marB="45725" anchor="ctr">
                    <a:solidFill>
                      <a:schemeClr val="accent6">
                        <a:lumMod val="75000"/>
                      </a:schemeClr>
                    </a:solidFill>
                  </a:tcPr>
                </a:tc>
                <a:tc>
                  <a:txBody>
                    <a:bodyPr/>
                    <a:lstStyle/>
                    <a:p>
                      <a:pPr marL="0" marR="0" lvl="0" indent="0" algn="ctr" rtl="0">
                        <a:spcBef>
                          <a:spcPts val="0"/>
                        </a:spcBef>
                        <a:spcAft>
                          <a:spcPts val="0"/>
                        </a:spcAft>
                        <a:buNone/>
                      </a:pPr>
                      <a:r>
                        <a:rPr lang="en-US" sz="1400" b="0" i="0" dirty="0">
                          <a:latin typeface="+mj-lt"/>
                          <a:ea typeface="Helvetica Neue Light"/>
                          <a:cs typeface="Helvetica Neue Light"/>
                          <a:sym typeface="Helvetica Neue Light"/>
                        </a:rPr>
                        <a:t>8%</a:t>
                      </a:r>
                      <a:endParaRPr lang="en-CA" sz="1400" b="0" i="0" dirty="0">
                        <a:latin typeface="+mj-lt"/>
                        <a:ea typeface="Helvetica Neue Light"/>
                        <a:cs typeface="Helvetica Neue Light"/>
                        <a:sym typeface="Helvetica Neue Light"/>
                      </a:endParaRPr>
                    </a:p>
                  </a:txBody>
                  <a:tcPr marL="91450" marR="91450" marT="45725" marB="45725" anchor="ctr">
                    <a:solidFill>
                      <a:schemeClr val="accent6">
                        <a:lumMod val="75000"/>
                      </a:schemeClr>
                    </a:solidFill>
                  </a:tcPr>
                </a:tc>
                <a:extLst>
                  <a:ext uri="{0D108BD9-81ED-4DB2-BD59-A6C34878D82A}">
                    <a16:rowId xmlns:a16="http://schemas.microsoft.com/office/drawing/2014/main" val="10002"/>
                  </a:ext>
                </a:extLst>
              </a:tr>
            </a:tbl>
          </a:graphicData>
        </a:graphic>
      </p:graphicFrame>
      <p:sp>
        <p:nvSpPr>
          <p:cNvPr id="10" name="Google Shape;299;p7">
            <a:extLst>
              <a:ext uri="{FF2B5EF4-FFF2-40B4-BE49-F238E27FC236}">
                <a16:creationId xmlns:a16="http://schemas.microsoft.com/office/drawing/2014/main" id="{03381205-F48F-82F5-6E67-FB3A61B4F865}"/>
              </a:ext>
            </a:extLst>
          </p:cNvPr>
          <p:cNvSpPr/>
          <p:nvPr/>
        </p:nvSpPr>
        <p:spPr>
          <a:xfrm>
            <a:off x="5991296" y="3996529"/>
            <a:ext cx="502914" cy="490498"/>
          </a:xfrm>
          <a:prstGeom prst="ellipse">
            <a:avLst/>
          </a:prstGeom>
          <a:solidFill>
            <a:srgbClr val="D8D8D8"/>
          </a:solidFill>
          <a:ln w="38100" cap="flat" cmpd="sng">
            <a:solidFill>
              <a:schemeClr val="accent6">
                <a:lumMod val="75000"/>
              </a:schemeClr>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a:latin typeface="Helvetica Neue Light"/>
                <a:ea typeface="Helvetica Neue Light"/>
                <a:cs typeface="Helvetica Neue Light"/>
                <a:sym typeface="Helvetica Neue Light"/>
              </a:rPr>
              <a:t>2</a:t>
            </a:r>
            <a:endParaRPr sz="2800" i="0" u="none" strike="noStrike">
              <a:solidFill>
                <a:srgbClr val="000000"/>
              </a:solidFill>
              <a:latin typeface="Helvetica Neue Light"/>
              <a:ea typeface="Helvetica Neue Light"/>
              <a:cs typeface="Helvetica Neue Light"/>
              <a:sym typeface="Helvetica Neue Light"/>
            </a:endParaRPr>
          </a:p>
        </p:txBody>
      </p:sp>
      <p:sp>
        <p:nvSpPr>
          <p:cNvPr id="13" name="Google Shape;297;p7">
            <a:extLst>
              <a:ext uri="{FF2B5EF4-FFF2-40B4-BE49-F238E27FC236}">
                <a16:creationId xmlns:a16="http://schemas.microsoft.com/office/drawing/2014/main" id="{94CE0407-A8D9-B490-665D-8DEFAF94C113}"/>
              </a:ext>
            </a:extLst>
          </p:cNvPr>
          <p:cNvSpPr/>
          <p:nvPr/>
        </p:nvSpPr>
        <p:spPr>
          <a:xfrm>
            <a:off x="5982543" y="2921104"/>
            <a:ext cx="502914" cy="490498"/>
          </a:xfrm>
          <a:prstGeom prst="ellipse">
            <a:avLst/>
          </a:prstGeom>
          <a:solidFill>
            <a:srgbClr val="D8D8D8"/>
          </a:solidFill>
          <a:ln w="38100" cap="flat" cmpd="sng">
            <a:solidFill>
              <a:schemeClr val="accent6"/>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i="0" u="none" strike="noStrike">
                <a:solidFill>
                  <a:srgbClr val="000000"/>
                </a:solidFill>
                <a:latin typeface="Helvetica Neue Light"/>
                <a:ea typeface="Helvetica Neue Light"/>
                <a:cs typeface="Helvetica Neue Light"/>
                <a:sym typeface="Helvetica Neue Light"/>
              </a:rPr>
              <a:t>1</a:t>
            </a:r>
            <a:endParaRPr sz="2800" i="0" u="none" strike="noStrike">
              <a:solidFill>
                <a:srgbClr val="000000"/>
              </a:solidFill>
              <a:latin typeface="Helvetica Neue Light"/>
              <a:ea typeface="Helvetica Neue Light"/>
              <a:cs typeface="Helvetica Neue Light"/>
              <a:sym typeface="Helvetica Neue Light"/>
            </a:endParaRPr>
          </a:p>
        </p:txBody>
      </p:sp>
      <p:pic>
        <p:nvPicPr>
          <p:cNvPr id="5" name="Picture 4" descr="A person holding a magnifying glass&#10;&#10;Description automatically generated">
            <a:extLst>
              <a:ext uri="{FF2B5EF4-FFF2-40B4-BE49-F238E27FC236}">
                <a16:creationId xmlns:a16="http://schemas.microsoft.com/office/drawing/2014/main" id="{2B95D1CE-7790-3958-88C2-2BCE3953FEBA}"/>
              </a:ext>
            </a:extLst>
          </p:cNvPr>
          <p:cNvPicPr>
            <a:picLocks noChangeAspect="1"/>
          </p:cNvPicPr>
          <p:nvPr/>
        </p:nvPicPr>
        <p:blipFill>
          <a:blip r:embed="rId4"/>
          <a:stretch>
            <a:fillRect/>
          </a:stretch>
        </p:blipFill>
        <p:spPr>
          <a:xfrm>
            <a:off x="6013817" y="1699055"/>
            <a:ext cx="512700" cy="512700"/>
          </a:xfrm>
          <a:prstGeom prst="rect">
            <a:avLst/>
          </a:prstGeom>
        </p:spPr>
      </p:pic>
      <p:sp>
        <p:nvSpPr>
          <p:cNvPr id="16" name="TextBox 15">
            <a:extLst>
              <a:ext uri="{FF2B5EF4-FFF2-40B4-BE49-F238E27FC236}">
                <a16:creationId xmlns:a16="http://schemas.microsoft.com/office/drawing/2014/main" id="{1A3E6631-D50E-CE79-5F36-458A93F2CC70}"/>
              </a:ext>
            </a:extLst>
          </p:cNvPr>
          <p:cNvSpPr txBox="1"/>
          <p:nvPr/>
        </p:nvSpPr>
        <p:spPr>
          <a:xfrm>
            <a:off x="5645383" y="2209067"/>
            <a:ext cx="1259060"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800"/>
              <a:t>Auditor General (Romeo-</a:t>
            </a:r>
            <a:r>
              <a:rPr lang="en-US" sz="800" err="1"/>
              <a:t>Beehler</a:t>
            </a:r>
            <a:r>
              <a:rPr lang="en-US" sz="800"/>
              <a:t>, 2022)</a:t>
            </a:r>
            <a:endParaRPr lang="en-CA" sz="800"/>
          </a:p>
        </p:txBody>
      </p:sp>
      <p:sp>
        <p:nvSpPr>
          <p:cNvPr id="37" name="Google Shape;303;p7">
            <a:extLst>
              <a:ext uri="{FF2B5EF4-FFF2-40B4-BE49-F238E27FC236}">
                <a16:creationId xmlns:a16="http://schemas.microsoft.com/office/drawing/2014/main" id="{767A878E-A1E3-3D2B-71B5-07584D09FC3A}"/>
              </a:ext>
            </a:extLst>
          </p:cNvPr>
          <p:cNvSpPr/>
          <p:nvPr/>
        </p:nvSpPr>
        <p:spPr>
          <a:xfrm>
            <a:off x="1104973" y="6039934"/>
            <a:ext cx="792663" cy="663147"/>
          </a:xfrm>
          <a:prstGeom prst="ellipse">
            <a:avLst/>
          </a:prstGeom>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sp>
        <p:nvSpPr>
          <p:cNvPr id="38" name="Google Shape;305;p7">
            <a:extLst>
              <a:ext uri="{FF2B5EF4-FFF2-40B4-BE49-F238E27FC236}">
                <a16:creationId xmlns:a16="http://schemas.microsoft.com/office/drawing/2014/main" id="{7C0EA9F8-B81B-0704-C4E2-8C28C41BDDAE}"/>
              </a:ext>
            </a:extLst>
          </p:cNvPr>
          <p:cNvSpPr/>
          <p:nvPr/>
        </p:nvSpPr>
        <p:spPr>
          <a:xfrm>
            <a:off x="3398124" y="6043245"/>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sp>
        <p:nvSpPr>
          <p:cNvPr id="39" name="Google Shape;307;p7">
            <a:extLst>
              <a:ext uri="{FF2B5EF4-FFF2-40B4-BE49-F238E27FC236}">
                <a16:creationId xmlns:a16="http://schemas.microsoft.com/office/drawing/2014/main" id="{3625F09D-6647-8EDE-4F15-24471B45F5BF}"/>
              </a:ext>
            </a:extLst>
          </p:cNvPr>
          <p:cNvSpPr/>
          <p:nvPr/>
        </p:nvSpPr>
        <p:spPr>
          <a:xfrm>
            <a:off x="5600997" y="6043245"/>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Helvetica Neue Light"/>
              <a:ea typeface="Helvetica Neue Light"/>
              <a:cs typeface="Helvetica Neue Light"/>
              <a:sym typeface="Helvetica Neue Light"/>
            </a:endParaRPr>
          </a:p>
        </p:txBody>
      </p:sp>
      <p:sp>
        <p:nvSpPr>
          <p:cNvPr id="40" name="Google Shape;308;p7">
            <a:extLst>
              <a:ext uri="{FF2B5EF4-FFF2-40B4-BE49-F238E27FC236}">
                <a16:creationId xmlns:a16="http://schemas.microsoft.com/office/drawing/2014/main" id="{11FF962A-3959-EC44-524C-86C7FEBED041}"/>
              </a:ext>
            </a:extLst>
          </p:cNvPr>
          <p:cNvSpPr/>
          <p:nvPr/>
        </p:nvSpPr>
        <p:spPr>
          <a:xfrm>
            <a:off x="7816574" y="6043245"/>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pic>
        <p:nvPicPr>
          <p:cNvPr id="41" name="Picture 40" descr="A light bulb with rays of light&#10;&#10;Description automatically generated with low confidence">
            <a:extLst>
              <a:ext uri="{FF2B5EF4-FFF2-40B4-BE49-F238E27FC236}">
                <a16:creationId xmlns:a16="http://schemas.microsoft.com/office/drawing/2014/main" id="{8D81CBC5-2486-4E6B-DCEA-E0FE19EB7F0A}"/>
              </a:ext>
            </a:extLst>
          </p:cNvPr>
          <p:cNvPicPr>
            <a:picLocks noChangeAspect="1"/>
          </p:cNvPicPr>
          <p:nvPr/>
        </p:nvPicPr>
        <p:blipFill>
          <a:blip r:embed="rId5"/>
          <a:stretch>
            <a:fillRect/>
          </a:stretch>
        </p:blipFill>
        <p:spPr>
          <a:xfrm>
            <a:off x="3519714" y="5987413"/>
            <a:ext cx="549481" cy="549481"/>
          </a:xfrm>
          <a:prstGeom prst="rect">
            <a:avLst/>
          </a:prstGeom>
        </p:spPr>
      </p:pic>
      <p:sp>
        <p:nvSpPr>
          <p:cNvPr id="42" name="Google Shape;309;p7">
            <a:extLst>
              <a:ext uri="{FF2B5EF4-FFF2-40B4-BE49-F238E27FC236}">
                <a16:creationId xmlns:a16="http://schemas.microsoft.com/office/drawing/2014/main" id="{AD0CE98F-9341-E635-0DF7-98D85C7D6722}"/>
              </a:ext>
            </a:extLst>
          </p:cNvPr>
          <p:cNvSpPr/>
          <p:nvPr/>
        </p:nvSpPr>
        <p:spPr>
          <a:xfrm>
            <a:off x="10135264" y="6043245"/>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Helvetica Neue Light"/>
              <a:ea typeface="Helvetica Neue Light"/>
              <a:cs typeface="Helvetica Neue Light"/>
              <a:sym typeface="Helvetica Neue Light"/>
            </a:endParaRPr>
          </a:p>
        </p:txBody>
      </p:sp>
      <p:pic>
        <p:nvPicPr>
          <p:cNvPr id="43" name="Picture 42" descr="A picture containing font, text, logo, symbol&#10;&#10;Description automatically generated">
            <a:extLst>
              <a:ext uri="{FF2B5EF4-FFF2-40B4-BE49-F238E27FC236}">
                <a16:creationId xmlns:a16="http://schemas.microsoft.com/office/drawing/2014/main" id="{C5B61E67-793A-6C8B-D3C6-B15215E9F95C}"/>
              </a:ext>
            </a:extLst>
          </p:cNvPr>
          <p:cNvPicPr>
            <a:picLocks noChangeAspect="1"/>
          </p:cNvPicPr>
          <p:nvPr/>
        </p:nvPicPr>
        <p:blipFill>
          <a:blip r:embed="rId6"/>
          <a:stretch>
            <a:fillRect/>
          </a:stretch>
        </p:blipFill>
        <p:spPr>
          <a:xfrm>
            <a:off x="5750167" y="6014081"/>
            <a:ext cx="496143" cy="496143"/>
          </a:xfrm>
          <a:prstGeom prst="rect">
            <a:avLst/>
          </a:prstGeom>
        </p:spPr>
      </p:pic>
      <p:pic>
        <p:nvPicPr>
          <p:cNvPr id="44" name="Google Shape;311;p7" descr="A picture containing table&#10;&#10;Description automatically generated">
            <a:extLst>
              <a:ext uri="{FF2B5EF4-FFF2-40B4-BE49-F238E27FC236}">
                <a16:creationId xmlns:a16="http://schemas.microsoft.com/office/drawing/2014/main" id="{451ED2CB-644F-D277-894F-28932BC0A9EA}"/>
              </a:ext>
            </a:extLst>
          </p:cNvPr>
          <p:cNvPicPr preferRelativeResize="0"/>
          <p:nvPr/>
        </p:nvPicPr>
        <p:blipFill rotWithShape="1">
          <a:blip r:embed="rId7">
            <a:alphaModFix/>
          </a:blip>
          <a:srcRect/>
          <a:stretch/>
        </p:blipFill>
        <p:spPr>
          <a:xfrm>
            <a:off x="10312521" y="6066010"/>
            <a:ext cx="438147" cy="438147"/>
          </a:xfrm>
          <a:prstGeom prst="rect">
            <a:avLst/>
          </a:prstGeom>
          <a:noFill/>
          <a:ln>
            <a:noFill/>
          </a:ln>
        </p:spPr>
      </p:pic>
      <p:pic>
        <p:nvPicPr>
          <p:cNvPr id="45" name="Picture 44" descr="A picture containing symbol, logo, font, graphics&#10;&#10;Description automatically generated">
            <a:extLst>
              <a:ext uri="{FF2B5EF4-FFF2-40B4-BE49-F238E27FC236}">
                <a16:creationId xmlns:a16="http://schemas.microsoft.com/office/drawing/2014/main" id="{B9A21B83-6D19-3808-197F-FC7C05DF08EE}"/>
              </a:ext>
            </a:extLst>
          </p:cNvPr>
          <p:cNvPicPr>
            <a:picLocks noChangeAspect="1"/>
          </p:cNvPicPr>
          <p:nvPr/>
        </p:nvPicPr>
        <p:blipFill>
          <a:blip r:embed="rId8"/>
          <a:stretch>
            <a:fillRect/>
          </a:stretch>
        </p:blipFill>
        <p:spPr>
          <a:xfrm>
            <a:off x="7940180" y="6127396"/>
            <a:ext cx="409498" cy="409498"/>
          </a:xfrm>
          <a:prstGeom prst="rect">
            <a:avLst/>
          </a:prstGeom>
        </p:spPr>
      </p:pic>
      <p:pic>
        <p:nvPicPr>
          <p:cNvPr id="46" name="Google Shape;306;p7" descr="A picture containing drawing, light, window&#10;&#10;Description automatically generated">
            <a:extLst>
              <a:ext uri="{FF2B5EF4-FFF2-40B4-BE49-F238E27FC236}">
                <a16:creationId xmlns:a16="http://schemas.microsoft.com/office/drawing/2014/main" id="{077CE428-F272-E746-E2EA-7EFE37D076AE}"/>
              </a:ext>
            </a:extLst>
          </p:cNvPr>
          <p:cNvPicPr preferRelativeResize="0"/>
          <p:nvPr/>
        </p:nvPicPr>
        <p:blipFill rotWithShape="1">
          <a:blip r:embed="rId9">
            <a:alphaModFix/>
          </a:blip>
          <a:srcRect/>
          <a:stretch/>
        </p:blipFill>
        <p:spPr>
          <a:xfrm>
            <a:off x="1301466" y="6064388"/>
            <a:ext cx="423379" cy="423379"/>
          </a:xfrm>
          <a:prstGeom prst="rect">
            <a:avLst/>
          </a:prstGeom>
          <a:noFill/>
          <a:ln>
            <a:noFill/>
          </a:ln>
        </p:spPr>
      </p:pic>
      <p:grpSp>
        <p:nvGrpSpPr>
          <p:cNvPr id="47" name="Google Shape;313;p7">
            <a:extLst>
              <a:ext uri="{FF2B5EF4-FFF2-40B4-BE49-F238E27FC236}">
                <a16:creationId xmlns:a16="http://schemas.microsoft.com/office/drawing/2014/main" id="{AF3CF60D-CDD3-D978-62BE-C67A28A13BB3}"/>
              </a:ext>
            </a:extLst>
          </p:cNvPr>
          <p:cNvGrpSpPr/>
          <p:nvPr/>
        </p:nvGrpSpPr>
        <p:grpSpPr>
          <a:xfrm>
            <a:off x="186173" y="6416696"/>
            <a:ext cx="11655289" cy="325098"/>
            <a:chOff x="220717" y="6232123"/>
            <a:chExt cx="11655289" cy="435008"/>
          </a:xfrm>
        </p:grpSpPr>
        <p:sp>
          <p:nvSpPr>
            <p:cNvPr id="48" name="Google Shape;314;p7">
              <a:extLst>
                <a:ext uri="{FF2B5EF4-FFF2-40B4-BE49-F238E27FC236}">
                  <a16:creationId xmlns:a16="http://schemas.microsoft.com/office/drawing/2014/main" id="{59994466-2C90-9487-D591-018C7C86CFE5}"/>
                </a:ext>
              </a:extLst>
            </p:cNvPr>
            <p:cNvSpPr/>
            <p:nvPr/>
          </p:nvSpPr>
          <p:spPr>
            <a:xfrm>
              <a:off x="220717" y="6232125"/>
              <a:ext cx="11655289" cy="435006"/>
            </a:xfrm>
            <a:prstGeom prst="roundRect">
              <a:avLst>
                <a:gd name="adj" fmla="val 50000"/>
              </a:avLst>
            </a:prstGeom>
            <a:solidFill>
              <a:srgbClr val="BFBFBF"/>
            </a:solidFill>
            <a:ln w="381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Helvetica Neue Light"/>
                <a:ea typeface="Helvetica Neue Light"/>
                <a:cs typeface="Helvetica Neue Light"/>
                <a:sym typeface="Helvetica Neue Light"/>
              </a:endParaRPr>
            </a:p>
          </p:txBody>
        </p:sp>
        <p:cxnSp>
          <p:nvCxnSpPr>
            <p:cNvPr id="49" name="Google Shape;315;p7">
              <a:extLst>
                <a:ext uri="{FF2B5EF4-FFF2-40B4-BE49-F238E27FC236}">
                  <a16:creationId xmlns:a16="http://schemas.microsoft.com/office/drawing/2014/main" id="{F773F24F-346C-54A2-F920-7C171FB1621F}"/>
                </a:ext>
              </a:extLst>
            </p:cNvPr>
            <p:cNvCxnSpPr/>
            <p:nvPr/>
          </p:nvCxnSpPr>
          <p:spPr>
            <a:xfrm>
              <a:off x="2781892" y="6232123"/>
              <a:ext cx="0" cy="435006"/>
            </a:xfrm>
            <a:prstGeom prst="straightConnector1">
              <a:avLst/>
            </a:prstGeom>
            <a:noFill/>
            <a:ln w="38100" cap="flat" cmpd="sng">
              <a:solidFill>
                <a:srgbClr val="7F7F7F"/>
              </a:solidFill>
              <a:prstDash val="solid"/>
              <a:miter lim="800000"/>
              <a:headEnd type="none" w="sm" len="sm"/>
              <a:tailEnd type="none" w="sm" len="sm"/>
            </a:ln>
          </p:spPr>
        </p:cxnSp>
        <p:cxnSp>
          <p:nvCxnSpPr>
            <p:cNvPr id="50" name="Google Shape;316;p7">
              <a:extLst>
                <a:ext uri="{FF2B5EF4-FFF2-40B4-BE49-F238E27FC236}">
                  <a16:creationId xmlns:a16="http://schemas.microsoft.com/office/drawing/2014/main" id="{55F46C4B-697A-2537-969C-A2B865CC9A8A}"/>
                </a:ext>
              </a:extLst>
            </p:cNvPr>
            <p:cNvCxnSpPr/>
            <p:nvPr/>
          </p:nvCxnSpPr>
          <p:spPr>
            <a:xfrm>
              <a:off x="4944772" y="6232125"/>
              <a:ext cx="0" cy="435006"/>
            </a:xfrm>
            <a:prstGeom prst="straightConnector1">
              <a:avLst/>
            </a:prstGeom>
            <a:noFill/>
            <a:ln w="38100" cap="flat" cmpd="sng">
              <a:solidFill>
                <a:srgbClr val="7F7F7F"/>
              </a:solidFill>
              <a:prstDash val="solid"/>
              <a:miter lim="800000"/>
              <a:headEnd type="none" w="sm" len="sm"/>
              <a:tailEnd type="none" w="sm" len="sm"/>
            </a:ln>
          </p:spPr>
        </p:cxnSp>
        <p:cxnSp>
          <p:nvCxnSpPr>
            <p:cNvPr id="51" name="Google Shape;317;p7">
              <a:extLst>
                <a:ext uri="{FF2B5EF4-FFF2-40B4-BE49-F238E27FC236}">
                  <a16:creationId xmlns:a16="http://schemas.microsoft.com/office/drawing/2014/main" id="{7C544185-EFA5-FF57-0EF8-D0D93500892E}"/>
                </a:ext>
              </a:extLst>
            </p:cNvPr>
            <p:cNvCxnSpPr/>
            <p:nvPr/>
          </p:nvCxnSpPr>
          <p:spPr>
            <a:xfrm>
              <a:off x="7107652" y="6232123"/>
              <a:ext cx="0" cy="435006"/>
            </a:xfrm>
            <a:prstGeom prst="straightConnector1">
              <a:avLst/>
            </a:prstGeom>
            <a:noFill/>
            <a:ln w="38100" cap="flat" cmpd="sng">
              <a:solidFill>
                <a:srgbClr val="7F7F7F"/>
              </a:solidFill>
              <a:prstDash val="solid"/>
              <a:miter lim="800000"/>
              <a:headEnd type="none" w="sm" len="sm"/>
              <a:tailEnd type="none" w="sm" len="sm"/>
            </a:ln>
          </p:spPr>
        </p:cxnSp>
        <p:cxnSp>
          <p:nvCxnSpPr>
            <p:cNvPr id="52" name="Google Shape;318;p7">
              <a:extLst>
                <a:ext uri="{FF2B5EF4-FFF2-40B4-BE49-F238E27FC236}">
                  <a16:creationId xmlns:a16="http://schemas.microsoft.com/office/drawing/2014/main" id="{5ED0E9E6-E0A1-FDAA-A2FA-485606BC0B26}"/>
                </a:ext>
              </a:extLst>
            </p:cNvPr>
            <p:cNvCxnSpPr/>
            <p:nvPr/>
          </p:nvCxnSpPr>
          <p:spPr>
            <a:xfrm>
              <a:off x="9270531" y="6232123"/>
              <a:ext cx="0" cy="435006"/>
            </a:xfrm>
            <a:prstGeom prst="straightConnector1">
              <a:avLst/>
            </a:prstGeom>
            <a:noFill/>
            <a:ln w="38100" cap="flat" cmpd="sng">
              <a:solidFill>
                <a:srgbClr val="7F7F7F"/>
              </a:solidFill>
              <a:prstDash val="solid"/>
              <a:miter lim="800000"/>
              <a:headEnd type="none" w="sm" len="sm"/>
              <a:tailEnd type="none" w="sm" len="sm"/>
            </a:ln>
          </p:spPr>
        </p:cxnSp>
        <p:sp>
          <p:nvSpPr>
            <p:cNvPr id="53" name="Google Shape;319;p7">
              <a:extLst>
                <a:ext uri="{FF2B5EF4-FFF2-40B4-BE49-F238E27FC236}">
                  <a16:creationId xmlns:a16="http://schemas.microsoft.com/office/drawing/2014/main" id="{38D18B81-3110-D3EB-19E5-F44679064CC1}"/>
                </a:ext>
              </a:extLst>
            </p:cNvPr>
            <p:cNvSpPr txBox="1"/>
            <p:nvPr/>
          </p:nvSpPr>
          <p:spPr>
            <a:xfrm>
              <a:off x="395585" y="6267614"/>
              <a:ext cx="2318480"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Problem Statement</a:t>
              </a:r>
              <a:endParaRPr sz="1100" dirty="0"/>
            </a:p>
          </p:txBody>
        </p:sp>
        <p:sp>
          <p:nvSpPr>
            <p:cNvPr id="2050" name="Google Shape;320;p7">
              <a:extLst>
                <a:ext uri="{FF2B5EF4-FFF2-40B4-BE49-F238E27FC236}">
                  <a16:creationId xmlns:a16="http://schemas.microsoft.com/office/drawing/2014/main" id="{CDAF5995-9E2E-47D0-361B-9476CDD5693F}"/>
                </a:ext>
              </a:extLst>
            </p:cNvPr>
            <p:cNvSpPr txBox="1"/>
            <p:nvPr/>
          </p:nvSpPr>
          <p:spPr>
            <a:xfrm>
              <a:off x="2852181" y="6267614"/>
              <a:ext cx="2102563"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Solution </a:t>
              </a:r>
              <a:endParaRPr sz="1100" dirty="0"/>
            </a:p>
          </p:txBody>
        </p:sp>
        <p:sp>
          <p:nvSpPr>
            <p:cNvPr id="2052" name="Google Shape;321;p7">
              <a:extLst>
                <a:ext uri="{FF2B5EF4-FFF2-40B4-BE49-F238E27FC236}">
                  <a16:creationId xmlns:a16="http://schemas.microsoft.com/office/drawing/2014/main" id="{3C266B83-8F92-3030-0153-91A820F601F2}"/>
                </a:ext>
              </a:extLst>
            </p:cNvPr>
            <p:cNvSpPr txBox="1"/>
            <p:nvPr/>
          </p:nvSpPr>
          <p:spPr>
            <a:xfrm>
              <a:off x="4876943" y="6267612"/>
              <a:ext cx="2318480"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External Analysis</a:t>
              </a:r>
              <a:endParaRPr sz="1050" dirty="0">
                <a:solidFill>
                  <a:schemeClr val="lt1"/>
                </a:solidFill>
                <a:latin typeface="Helvetica Neue Light"/>
                <a:ea typeface="Helvetica Neue Light"/>
                <a:cs typeface="Helvetica Neue Light"/>
                <a:sym typeface="Helvetica Neue Light"/>
              </a:endParaRPr>
            </a:p>
          </p:txBody>
        </p:sp>
        <p:sp>
          <p:nvSpPr>
            <p:cNvPr id="2060" name="Google Shape;322;p7">
              <a:extLst>
                <a:ext uri="{FF2B5EF4-FFF2-40B4-BE49-F238E27FC236}">
                  <a16:creationId xmlns:a16="http://schemas.microsoft.com/office/drawing/2014/main" id="{B3C09EC9-B3DA-C9B8-784E-D008257E8FD7}"/>
                </a:ext>
              </a:extLst>
            </p:cNvPr>
            <p:cNvSpPr txBox="1"/>
            <p:nvPr/>
          </p:nvSpPr>
          <p:spPr>
            <a:xfrm>
              <a:off x="9420724" y="6267612"/>
              <a:ext cx="2125646"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Mockup</a:t>
              </a:r>
              <a:endParaRPr sz="1100" dirty="0"/>
            </a:p>
          </p:txBody>
        </p:sp>
        <p:sp>
          <p:nvSpPr>
            <p:cNvPr id="2061" name="Google Shape;323;p7">
              <a:extLst>
                <a:ext uri="{FF2B5EF4-FFF2-40B4-BE49-F238E27FC236}">
                  <a16:creationId xmlns:a16="http://schemas.microsoft.com/office/drawing/2014/main" id="{3A0AACCC-F91B-DFDD-3E3D-974B4649D671}"/>
                </a:ext>
              </a:extLst>
            </p:cNvPr>
            <p:cNvSpPr txBox="1"/>
            <p:nvPr/>
          </p:nvSpPr>
          <p:spPr>
            <a:xfrm>
              <a:off x="7195423" y="6267612"/>
              <a:ext cx="1988047"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Next Steps</a:t>
              </a:r>
              <a:endParaRPr sz="1100" dirty="0"/>
            </a:p>
          </p:txBody>
        </p:sp>
      </p:grpSp>
    </p:spTree>
    <p:extLst>
      <p:ext uri="{BB962C8B-B14F-4D97-AF65-F5344CB8AC3E}">
        <p14:creationId xmlns:p14="http://schemas.microsoft.com/office/powerpoint/2010/main" val="3579021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p:nvPr/>
        </p:nvSpPr>
        <p:spPr>
          <a:xfrm>
            <a:off x="186173" y="352642"/>
            <a:ext cx="11011011" cy="675874"/>
          </a:xfrm>
          <a:prstGeom prst="parallelogram">
            <a:avLst>
              <a:gd name="adj" fmla="val 25000"/>
            </a:avLst>
          </a:prstGeom>
          <a:solidFill>
            <a:schemeClr val="accent1">
              <a:lumMod val="40000"/>
              <a:lumOff val="60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111" name="Google Shape;111;p2"/>
          <p:cNvSpPr txBox="1"/>
          <p:nvPr/>
        </p:nvSpPr>
        <p:spPr>
          <a:xfrm>
            <a:off x="486136" y="335666"/>
            <a:ext cx="7962181" cy="646290"/>
          </a:xfrm>
          <a:prstGeom prst="rect">
            <a:avLst/>
          </a:prstGeom>
          <a:noFill/>
          <a:ln>
            <a:noFill/>
          </a:ln>
        </p:spPr>
        <p:txBody>
          <a:bodyPr spcFirstLastPara="1" wrap="square" lIns="91425" tIns="45700" rIns="91425" bIns="45700" anchor="t" anchorCtr="0">
            <a:spAutoFit/>
          </a:bodyPr>
          <a:lstStyle/>
          <a:p>
            <a:r>
              <a:rPr lang="en-US" sz="3600">
                <a:solidFill>
                  <a:schemeClr val="dk1"/>
                </a:solidFill>
                <a:latin typeface="Helvetica Neue Light"/>
                <a:sym typeface="Helvetica Neue Light"/>
              </a:rPr>
              <a:t>Cleaning and Next Steps</a:t>
            </a:r>
            <a:endParaRPr lang="en-US">
              <a:solidFill>
                <a:schemeClr val="dk1"/>
              </a:solidFill>
            </a:endParaRPr>
          </a:p>
        </p:txBody>
      </p:sp>
      <p:pic>
        <p:nvPicPr>
          <p:cNvPr id="3" name="Picture 2" descr="A picture containing graphics, design&#10;&#10;Description automatically generated">
            <a:extLst>
              <a:ext uri="{FF2B5EF4-FFF2-40B4-BE49-F238E27FC236}">
                <a16:creationId xmlns:a16="http://schemas.microsoft.com/office/drawing/2014/main" id="{FEE45CE1-5971-FF5D-9B01-D1FB77D33474}"/>
              </a:ext>
            </a:extLst>
          </p:cNvPr>
          <p:cNvPicPr>
            <a:picLocks noChangeAspect="1"/>
          </p:cNvPicPr>
          <p:nvPr/>
        </p:nvPicPr>
        <p:blipFill>
          <a:blip r:embed="rId3"/>
          <a:stretch>
            <a:fillRect/>
          </a:stretch>
        </p:blipFill>
        <p:spPr>
          <a:xfrm>
            <a:off x="2047273" y="1269382"/>
            <a:ext cx="682845" cy="682845"/>
          </a:xfrm>
          <a:prstGeom prst="rect">
            <a:avLst/>
          </a:prstGeom>
        </p:spPr>
      </p:pic>
      <p:pic>
        <p:nvPicPr>
          <p:cNvPr id="5" name="Picture 4" descr="A picture containing circle, screenshot, sphere, colorfulness&#10;&#10;Description automatically generated">
            <a:extLst>
              <a:ext uri="{FF2B5EF4-FFF2-40B4-BE49-F238E27FC236}">
                <a16:creationId xmlns:a16="http://schemas.microsoft.com/office/drawing/2014/main" id="{7E2594FD-DF7F-FCC9-CEBF-C7197EDD04B6}"/>
              </a:ext>
            </a:extLst>
          </p:cNvPr>
          <p:cNvPicPr>
            <a:picLocks noChangeAspect="1"/>
          </p:cNvPicPr>
          <p:nvPr/>
        </p:nvPicPr>
        <p:blipFill>
          <a:blip r:embed="rId4"/>
          <a:stretch>
            <a:fillRect/>
          </a:stretch>
        </p:blipFill>
        <p:spPr>
          <a:xfrm>
            <a:off x="4519435" y="1226802"/>
            <a:ext cx="682845" cy="682845"/>
          </a:xfrm>
          <a:prstGeom prst="rect">
            <a:avLst/>
          </a:prstGeom>
        </p:spPr>
      </p:pic>
      <p:sp>
        <p:nvSpPr>
          <p:cNvPr id="6" name="Google Shape;444;p11">
            <a:extLst>
              <a:ext uri="{FF2B5EF4-FFF2-40B4-BE49-F238E27FC236}">
                <a16:creationId xmlns:a16="http://schemas.microsoft.com/office/drawing/2014/main" id="{15F4C811-90F2-0281-1C9C-7AAC054395BD}"/>
              </a:ext>
            </a:extLst>
          </p:cNvPr>
          <p:cNvSpPr/>
          <p:nvPr/>
        </p:nvSpPr>
        <p:spPr>
          <a:xfrm>
            <a:off x="2828927" y="1406937"/>
            <a:ext cx="1500305" cy="411666"/>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latin typeface="Helvetica Neue Light"/>
                <a:ea typeface="Helvetica Neue Light"/>
                <a:cs typeface="Helvetica Neue Light"/>
                <a:sym typeface="Helvetica Neue Light"/>
              </a:rPr>
              <a:t>Drop Duplicates</a:t>
            </a:r>
            <a:endParaRPr sz="1200">
              <a:solidFill>
                <a:schemeClr val="tx1"/>
              </a:solidFill>
              <a:latin typeface="Helvetica Neue Light"/>
              <a:ea typeface="Helvetica Neue Light"/>
              <a:cs typeface="Helvetica Neue Light"/>
              <a:sym typeface="Helvetica Neue Light"/>
            </a:endParaRPr>
          </a:p>
        </p:txBody>
      </p:sp>
      <p:sp>
        <p:nvSpPr>
          <p:cNvPr id="29" name="Google Shape;444;p11">
            <a:extLst>
              <a:ext uri="{FF2B5EF4-FFF2-40B4-BE49-F238E27FC236}">
                <a16:creationId xmlns:a16="http://schemas.microsoft.com/office/drawing/2014/main" id="{E0D6AEFD-8D7C-A2BB-8BC2-0E9D0BC3A980}"/>
              </a:ext>
            </a:extLst>
          </p:cNvPr>
          <p:cNvSpPr/>
          <p:nvPr/>
        </p:nvSpPr>
        <p:spPr>
          <a:xfrm>
            <a:off x="5368396" y="1429634"/>
            <a:ext cx="1500305" cy="40036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latin typeface="Helvetica Neue Light"/>
                <a:ea typeface="Helvetica Neue Light"/>
                <a:cs typeface="Helvetica Neue Light"/>
                <a:sym typeface="Helvetica Neue Light"/>
              </a:rPr>
              <a:t>No Outliers Found</a:t>
            </a:r>
            <a:endParaRPr sz="1200">
              <a:solidFill>
                <a:schemeClr val="tx1"/>
              </a:solidFill>
              <a:latin typeface="Helvetica Neue Light"/>
              <a:ea typeface="Helvetica Neue Light"/>
              <a:cs typeface="Helvetica Neue Light"/>
              <a:sym typeface="Helvetica Neue Light"/>
            </a:endParaRPr>
          </a:p>
        </p:txBody>
      </p:sp>
      <p:sp>
        <p:nvSpPr>
          <p:cNvPr id="30" name="Google Shape;101;p2">
            <a:extLst>
              <a:ext uri="{FF2B5EF4-FFF2-40B4-BE49-F238E27FC236}">
                <a16:creationId xmlns:a16="http://schemas.microsoft.com/office/drawing/2014/main" id="{0A1843C1-D08D-6274-875C-BBADE1A384A9}"/>
              </a:ext>
            </a:extLst>
          </p:cNvPr>
          <p:cNvSpPr/>
          <p:nvPr/>
        </p:nvSpPr>
        <p:spPr>
          <a:xfrm>
            <a:off x="367789" y="1275737"/>
            <a:ext cx="420710" cy="43571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32" name="Google Shape;444;p11">
            <a:extLst>
              <a:ext uri="{FF2B5EF4-FFF2-40B4-BE49-F238E27FC236}">
                <a16:creationId xmlns:a16="http://schemas.microsoft.com/office/drawing/2014/main" id="{596DC483-88DA-D081-9968-B623C4E78B63}"/>
              </a:ext>
            </a:extLst>
          </p:cNvPr>
          <p:cNvSpPr/>
          <p:nvPr/>
        </p:nvSpPr>
        <p:spPr>
          <a:xfrm>
            <a:off x="7994986" y="1417324"/>
            <a:ext cx="3169208" cy="41172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tx1"/>
                </a:solidFill>
                <a:latin typeface="Helvetica Neue Light"/>
                <a:ea typeface="Helvetica Neue Light"/>
                <a:cs typeface="Helvetica Neue Light"/>
                <a:sym typeface="Helvetica Neue Light"/>
              </a:rPr>
              <a:t>Guidelines based on the last 8 years</a:t>
            </a:r>
            <a:endParaRPr sz="1200" dirty="0">
              <a:solidFill>
                <a:schemeClr val="tx1"/>
              </a:solidFill>
              <a:latin typeface="Helvetica Neue Light"/>
              <a:ea typeface="Helvetica Neue Light"/>
              <a:cs typeface="Helvetica Neue Light"/>
              <a:sym typeface="Helvetica Neue Light"/>
            </a:endParaRPr>
          </a:p>
        </p:txBody>
      </p:sp>
      <p:pic>
        <p:nvPicPr>
          <p:cNvPr id="34" name="Picture 33" descr="A red circle with a white x in it&#10;&#10;Description automatically generated">
            <a:extLst>
              <a:ext uri="{FF2B5EF4-FFF2-40B4-BE49-F238E27FC236}">
                <a16:creationId xmlns:a16="http://schemas.microsoft.com/office/drawing/2014/main" id="{DDC0613D-A446-1327-586E-025CF1C4AB42}"/>
              </a:ext>
            </a:extLst>
          </p:cNvPr>
          <p:cNvPicPr>
            <a:picLocks noChangeAspect="1"/>
          </p:cNvPicPr>
          <p:nvPr/>
        </p:nvPicPr>
        <p:blipFill>
          <a:blip r:embed="rId5"/>
          <a:stretch>
            <a:fillRect/>
          </a:stretch>
        </p:blipFill>
        <p:spPr>
          <a:xfrm>
            <a:off x="7178378" y="1296613"/>
            <a:ext cx="628270" cy="628270"/>
          </a:xfrm>
          <a:prstGeom prst="rect">
            <a:avLst/>
          </a:prstGeom>
        </p:spPr>
      </p:pic>
      <p:sp>
        <p:nvSpPr>
          <p:cNvPr id="37" name="Google Shape;444;p11">
            <a:extLst>
              <a:ext uri="{FF2B5EF4-FFF2-40B4-BE49-F238E27FC236}">
                <a16:creationId xmlns:a16="http://schemas.microsoft.com/office/drawing/2014/main" id="{9252CEF1-8387-4F19-E5D8-1119015C8CE2}"/>
              </a:ext>
            </a:extLst>
          </p:cNvPr>
          <p:cNvSpPr/>
          <p:nvPr/>
        </p:nvSpPr>
        <p:spPr>
          <a:xfrm>
            <a:off x="270480" y="2941251"/>
            <a:ext cx="1500305" cy="81486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latin typeface="Helvetica Neue Light"/>
                <a:ea typeface="Helvetica Neue Light"/>
                <a:cs typeface="Helvetica Neue Light"/>
                <a:sym typeface="Helvetica Neue Light"/>
              </a:rPr>
              <a:t>Danger Variable </a:t>
            </a:r>
            <a:r>
              <a:rPr lang="en-US" sz="1050">
                <a:solidFill>
                  <a:schemeClr val="tx1"/>
                </a:solidFill>
                <a:latin typeface="Helvetica Neue Light"/>
                <a:ea typeface="Helvetica Neue Light"/>
                <a:cs typeface="Helvetica Neue Light"/>
                <a:sym typeface="Helvetica Neue Light"/>
              </a:rPr>
              <a:t>(Shortest response Time + Past Crimes)</a:t>
            </a:r>
            <a:endParaRPr sz="1200">
              <a:solidFill>
                <a:schemeClr val="tx1"/>
              </a:solidFill>
              <a:latin typeface="Helvetica Neue Light"/>
              <a:ea typeface="Helvetica Neue Light"/>
              <a:cs typeface="Helvetica Neue Light"/>
              <a:sym typeface="Helvetica Neue Light"/>
            </a:endParaRPr>
          </a:p>
        </p:txBody>
      </p:sp>
      <p:pic>
        <p:nvPicPr>
          <p:cNvPr id="2060" name="Picture 12">
            <a:extLst>
              <a:ext uri="{FF2B5EF4-FFF2-40B4-BE49-F238E27FC236}">
                <a16:creationId xmlns:a16="http://schemas.microsoft.com/office/drawing/2014/main" id="{0A2C9B64-1039-B453-DEB6-3DAAA6B890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480" y="3871452"/>
            <a:ext cx="1438977" cy="184552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C240338F-6CFA-7CCE-9C43-5BB864C09AB4}"/>
              </a:ext>
            </a:extLst>
          </p:cNvPr>
          <p:cNvPicPr>
            <a:picLocks noChangeAspect="1" noChangeArrowheads="1"/>
          </p:cNvPicPr>
          <p:nvPr/>
        </p:nvPicPr>
        <p:blipFill rotWithShape="1">
          <a:blip r:embed="rId7">
            <a:duotone>
              <a:prstClr val="black"/>
              <a:schemeClr val="accent4">
                <a:tint val="45000"/>
                <a:satMod val="400000"/>
              </a:schemeClr>
            </a:duotone>
            <a:extLst>
              <a:ext uri="{28A0092B-C50C-407E-A947-70E740481C1C}">
                <a14:useLocalDpi xmlns:a14="http://schemas.microsoft.com/office/drawing/2010/main" val="0"/>
              </a:ext>
            </a:extLst>
          </a:blip>
          <a:srcRect r="35234"/>
          <a:stretch/>
        </p:blipFill>
        <p:spPr bwMode="auto">
          <a:xfrm>
            <a:off x="292085" y="4066251"/>
            <a:ext cx="1438978" cy="55916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a:extLst>
              <a:ext uri="{FF2B5EF4-FFF2-40B4-BE49-F238E27FC236}">
                <a16:creationId xmlns:a16="http://schemas.microsoft.com/office/drawing/2014/main" id="{B87C8703-BE1B-789F-366F-74979E140C03}"/>
              </a:ext>
            </a:extLst>
          </p:cNvPr>
          <p:cNvPicPr>
            <a:picLocks noChangeAspect="1" noChangeArrowheads="1"/>
          </p:cNvPicPr>
          <p:nvPr/>
        </p:nvPicPr>
        <p:blipFill rotWithShape="1">
          <a:blip r:embed="rId8">
            <a:duotone>
              <a:prstClr val="black"/>
              <a:schemeClr val="accent1">
                <a:tint val="45000"/>
                <a:satMod val="400000"/>
              </a:schemeClr>
            </a:duotone>
            <a:extLst>
              <a:ext uri="{28A0092B-C50C-407E-A947-70E740481C1C}">
                <a14:useLocalDpi xmlns:a14="http://schemas.microsoft.com/office/drawing/2010/main" val="0"/>
              </a:ext>
            </a:extLst>
          </a:blip>
          <a:srcRect l="30507"/>
          <a:stretch/>
        </p:blipFill>
        <p:spPr bwMode="auto">
          <a:xfrm>
            <a:off x="270480" y="4814068"/>
            <a:ext cx="1290809" cy="54569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a:extLst>
              <a:ext uri="{FF2B5EF4-FFF2-40B4-BE49-F238E27FC236}">
                <a16:creationId xmlns:a16="http://schemas.microsoft.com/office/drawing/2014/main" id="{EB20F61D-0818-9F08-1FA3-A8C2333FDBE0}"/>
              </a:ext>
            </a:extLst>
          </p:cNvPr>
          <p:cNvPicPr>
            <a:picLocks noChangeAspect="1" noChangeArrowheads="1"/>
          </p:cNvPicPr>
          <p:nvPr/>
        </p:nvPicPr>
        <p:blipFill rotWithShape="1">
          <a:blip r:embed="rId8">
            <a:duotone>
              <a:prstClr val="black"/>
              <a:schemeClr val="accent2">
                <a:tint val="45000"/>
                <a:satMod val="400000"/>
              </a:schemeClr>
            </a:duotone>
            <a:extLst>
              <a:ext uri="{28A0092B-C50C-407E-A947-70E740481C1C}">
                <a14:useLocalDpi xmlns:a14="http://schemas.microsoft.com/office/drawing/2010/main" val="0"/>
              </a:ext>
            </a:extLst>
          </a:blip>
          <a:srcRect l="27694"/>
          <a:stretch/>
        </p:blipFill>
        <p:spPr bwMode="auto">
          <a:xfrm>
            <a:off x="218229" y="4808639"/>
            <a:ext cx="1343060" cy="5456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 cartoon of a police car&#10;&#10;Description automatically generated with low confidence">
            <a:extLst>
              <a:ext uri="{FF2B5EF4-FFF2-40B4-BE49-F238E27FC236}">
                <a16:creationId xmlns:a16="http://schemas.microsoft.com/office/drawing/2014/main" id="{1BFCEA4B-8687-6C4D-6623-85C0EFEFC8D7}"/>
              </a:ext>
            </a:extLst>
          </p:cNvPr>
          <p:cNvPicPr>
            <a:picLocks noChangeAspect="1"/>
          </p:cNvPicPr>
          <p:nvPr/>
        </p:nvPicPr>
        <p:blipFill>
          <a:blip r:embed="rId9"/>
          <a:stretch>
            <a:fillRect/>
          </a:stretch>
        </p:blipFill>
        <p:spPr>
          <a:xfrm>
            <a:off x="837706" y="5008367"/>
            <a:ext cx="252260" cy="252260"/>
          </a:xfrm>
          <a:prstGeom prst="rect">
            <a:avLst/>
          </a:prstGeom>
        </p:spPr>
      </p:pic>
      <p:sp>
        <p:nvSpPr>
          <p:cNvPr id="45" name="Google Shape;444;p11">
            <a:extLst>
              <a:ext uri="{FF2B5EF4-FFF2-40B4-BE49-F238E27FC236}">
                <a16:creationId xmlns:a16="http://schemas.microsoft.com/office/drawing/2014/main" id="{0D8FE16A-D008-55E7-A3D7-D4C3C4D9EA6A}"/>
              </a:ext>
            </a:extLst>
          </p:cNvPr>
          <p:cNvSpPr/>
          <p:nvPr/>
        </p:nvSpPr>
        <p:spPr>
          <a:xfrm>
            <a:off x="1968423" y="3738181"/>
            <a:ext cx="1872747" cy="523867"/>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tx1"/>
                </a:solidFill>
                <a:latin typeface="Helvetica Neue Light"/>
                <a:ea typeface="Helvetica Neue Light"/>
                <a:cs typeface="Helvetica Neue Light"/>
                <a:sym typeface="Helvetica Neue Light"/>
              </a:rPr>
              <a:t>Define Filters and Factors</a:t>
            </a:r>
            <a:endParaRPr sz="1200" dirty="0">
              <a:solidFill>
                <a:schemeClr val="tx1"/>
              </a:solidFill>
              <a:latin typeface="Helvetica Neue Light"/>
              <a:ea typeface="Helvetica Neue Light"/>
              <a:cs typeface="Helvetica Neue Light"/>
              <a:sym typeface="Helvetica Neue Light"/>
            </a:endParaRPr>
          </a:p>
        </p:txBody>
      </p:sp>
      <p:sp>
        <p:nvSpPr>
          <p:cNvPr id="2" name="TextBox 1">
            <a:extLst>
              <a:ext uri="{FF2B5EF4-FFF2-40B4-BE49-F238E27FC236}">
                <a16:creationId xmlns:a16="http://schemas.microsoft.com/office/drawing/2014/main" id="{A59330DF-5A1D-669D-13D2-5E96CB02F645}"/>
              </a:ext>
            </a:extLst>
          </p:cNvPr>
          <p:cNvSpPr txBox="1"/>
          <p:nvPr/>
        </p:nvSpPr>
        <p:spPr>
          <a:xfrm>
            <a:off x="241836" y="1393964"/>
            <a:ext cx="1679484" cy="307777"/>
          </a:xfrm>
          <a:prstGeom prst="rect">
            <a:avLst/>
          </a:prstGeom>
          <a:solidFill>
            <a:schemeClr val="accent5">
              <a:lumMod val="40000"/>
              <a:lumOff val="60000"/>
            </a:schemeClr>
          </a:solidFill>
        </p:spPr>
        <p:txBody>
          <a:bodyPr wrap="square" rtlCol="0">
            <a:spAutoFit/>
          </a:bodyPr>
          <a:lstStyle/>
          <a:p>
            <a:pPr algn="ctr"/>
            <a:r>
              <a:rPr lang="en-US" dirty="0"/>
              <a:t>Current Progress</a:t>
            </a:r>
            <a:endParaRPr lang="en-CA" dirty="0"/>
          </a:p>
        </p:txBody>
      </p:sp>
      <p:sp>
        <p:nvSpPr>
          <p:cNvPr id="4" name="TextBox 3">
            <a:extLst>
              <a:ext uri="{FF2B5EF4-FFF2-40B4-BE49-F238E27FC236}">
                <a16:creationId xmlns:a16="http://schemas.microsoft.com/office/drawing/2014/main" id="{C8945A57-F0EE-C6BB-96BC-2B57AFB63B2D}"/>
              </a:ext>
            </a:extLst>
          </p:cNvPr>
          <p:cNvSpPr txBox="1"/>
          <p:nvPr/>
        </p:nvSpPr>
        <p:spPr>
          <a:xfrm>
            <a:off x="291271" y="2439922"/>
            <a:ext cx="3588967" cy="307777"/>
          </a:xfrm>
          <a:prstGeom prst="rect">
            <a:avLst/>
          </a:prstGeom>
          <a:solidFill>
            <a:schemeClr val="accent4"/>
          </a:solidFill>
        </p:spPr>
        <p:txBody>
          <a:bodyPr wrap="square" rtlCol="0">
            <a:spAutoFit/>
          </a:bodyPr>
          <a:lstStyle/>
          <a:p>
            <a:pPr algn="ctr"/>
            <a:r>
              <a:rPr lang="en-US" dirty="0"/>
              <a:t>Heatmap Next Steps</a:t>
            </a:r>
            <a:endParaRPr lang="en-CA" dirty="0"/>
          </a:p>
        </p:txBody>
      </p:sp>
      <p:sp>
        <p:nvSpPr>
          <p:cNvPr id="31" name="TextBox 30">
            <a:extLst>
              <a:ext uri="{FF2B5EF4-FFF2-40B4-BE49-F238E27FC236}">
                <a16:creationId xmlns:a16="http://schemas.microsoft.com/office/drawing/2014/main" id="{788CA82E-C6E5-7734-5C3D-1F7DAB0F75B5}"/>
              </a:ext>
            </a:extLst>
          </p:cNvPr>
          <p:cNvSpPr txBox="1"/>
          <p:nvPr/>
        </p:nvSpPr>
        <p:spPr>
          <a:xfrm>
            <a:off x="4209961" y="2451240"/>
            <a:ext cx="3399438" cy="307777"/>
          </a:xfrm>
          <a:prstGeom prst="rect">
            <a:avLst/>
          </a:prstGeom>
          <a:solidFill>
            <a:schemeClr val="accent2"/>
          </a:solidFill>
        </p:spPr>
        <p:txBody>
          <a:bodyPr wrap="square" rtlCol="0">
            <a:spAutoFit/>
          </a:bodyPr>
          <a:lstStyle/>
          <a:p>
            <a:pPr algn="ctr"/>
            <a:r>
              <a:rPr lang="en-US" dirty="0"/>
              <a:t>Guidelines Next Steps</a:t>
            </a:r>
            <a:endParaRPr lang="en-CA" dirty="0"/>
          </a:p>
        </p:txBody>
      </p:sp>
      <p:pic>
        <p:nvPicPr>
          <p:cNvPr id="33" name="Picture 32" descr="A black exclamation mark in a pink circle&#10;&#10;Description automatically generated">
            <a:extLst>
              <a:ext uri="{FF2B5EF4-FFF2-40B4-BE49-F238E27FC236}">
                <a16:creationId xmlns:a16="http://schemas.microsoft.com/office/drawing/2014/main" id="{42DE5AD4-8365-1C94-B700-134E2EF30E59}"/>
              </a:ext>
            </a:extLst>
          </p:cNvPr>
          <p:cNvPicPr>
            <a:picLocks noChangeAspect="1"/>
          </p:cNvPicPr>
          <p:nvPr/>
        </p:nvPicPr>
        <p:blipFill>
          <a:blip r:embed="rId10"/>
          <a:stretch>
            <a:fillRect/>
          </a:stretch>
        </p:blipFill>
        <p:spPr>
          <a:xfrm>
            <a:off x="1561289" y="3521088"/>
            <a:ext cx="307778" cy="307778"/>
          </a:xfrm>
          <a:prstGeom prst="rect">
            <a:avLst/>
          </a:prstGeom>
        </p:spPr>
      </p:pic>
      <p:sp>
        <p:nvSpPr>
          <p:cNvPr id="36" name="Google Shape;444;p11">
            <a:extLst>
              <a:ext uri="{FF2B5EF4-FFF2-40B4-BE49-F238E27FC236}">
                <a16:creationId xmlns:a16="http://schemas.microsoft.com/office/drawing/2014/main" id="{BF8665F6-239E-3852-B89D-4658CABC145E}"/>
              </a:ext>
            </a:extLst>
          </p:cNvPr>
          <p:cNvSpPr/>
          <p:nvPr/>
        </p:nvSpPr>
        <p:spPr>
          <a:xfrm>
            <a:off x="4190787" y="2982002"/>
            <a:ext cx="3418610" cy="411666"/>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tx1"/>
                </a:solidFill>
                <a:latin typeface="Helvetica Neue Light"/>
                <a:ea typeface="Helvetica Neue Light"/>
                <a:cs typeface="Helvetica Neue Light"/>
                <a:sym typeface="Helvetica Neue Light"/>
              </a:rPr>
              <a:t>Heatmap = Optimal Allocation of Resources</a:t>
            </a:r>
            <a:endParaRPr sz="1200" dirty="0">
              <a:solidFill>
                <a:schemeClr val="tx1"/>
              </a:solidFill>
              <a:latin typeface="Helvetica Neue Light"/>
              <a:ea typeface="Helvetica Neue Light"/>
              <a:cs typeface="Helvetica Neue Light"/>
              <a:sym typeface="Helvetica Neue Light"/>
            </a:endParaRPr>
          </a:p>
        </p:txBody>
      </p:sp>
      <p:sp>
        <p:nvSpPr>
          <p:cNvPr id="39" name="Google Shape;444;p11">
            <a:extLst>
              <a:ext uri="{FF2B5EF4-FFF2-40B4-BE49-F238E27FC236}">
                <a16:creationId xmlns:a16="http://schemas.microsoft.com/office/drawing/2014/main" id="{DC1FE98B-AA7B-2709-6628-A0DD56B03FDD}"/>
              </a:ext>
            </a:extLst>
          </p:cNvPr>
          <p:cNvSpPr/>
          <p:nvPr/>
        </p:nvSpPr>
        <p:spPr>
          <a:xfrm>
            <a:off x="4187760" y="3769260"/>
            <a:ext cx="3418610" cy="411666"/>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tx1"/>
                </a:solidFill>
                <a:latin typeface="Helvetica Neue Light"/>
                <a:ea typeface="Helvetica Neue Light"/>
                <a:cs typeface="Helvetica Neue Light"/>
                <a:sym typeface="Helvetica Neue Light"/>
              </a:rPr>
              <a:t>Define  = Realistic Allocation of Resources</a:t>
            </a:r>
            <a:endParaRPr sz="1200" dirty="0">
              <a:solidFill>
                <a:schemeClr val="tx1"/>
              </a:solidFill>
              <a:latin typeface="Helvetica Neue Light"/>
              <a:ea typeface="Helvetica Neue Light"/>
              <a:cs typeface="Helvetica Neue Light"/>
              <a:sym typeface="Helvetica Neue Light"/>
            </a:endParaRPr>
          </a:p>
        </p:txBody>
      </p:sp>
      <p:sp>
        <p:nvSpPr>
          <p:cNvPr id="48" name="Google Shape;444;p11">
            <a:extLst>
              <a:ext uri="{FF2B5EF4-FFF2-40B4-BE49-F238E27FC236}">
                <a16:creationId xmlns:a16="http://schemas.microsoft.com/office/drawing/2014/main" id="{E22A3C07-92D6-B03D-11FD-70BC140937E8}"/>
              </a:ext>
            </a:extLst>
          </p:cNvPr>
          <p:cNvSpPr/>
          <p:nvPr/>
        </p:nvSpPr>
        <p:spPr>
          <a:xfrm>
            <a:off x="4187760" y="4512056"/>
            <a:ext cx="3418610" cy="411666"/>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tx1"/>
                </a:solidFill>
                <a:latin typeface="Helvetica Neue Light"/>
                <a:ea typeface="Helvetica Neue Light"/>
                <a:cs typeface="Helvetica Neue Light"/>
                <a:sym typeface="Helvetica Neue Light"/>
              </a:rPr>
              <a:t>Compare Divisional Performance</a:t>
            </a:r>
            <a:endParaRPr sz="1200" dirty="0">
              <a:solidFill>
                <a:schemeClr val="tx1"/>
              </a:solidFill>
              <a:latin typeface="Helvetica Neue Light"/>
              <a:ea typeface="Helvetica Neue Light"/>
              <a:cs typeface="Helvetica Neue Light"/>
              <a:sym typeface="Helvetica Neue Light"/>
            </a:endParaRPr>
          </a:p>
        </p:txBody>
      </p:sp>
      <p:pic>
        <p:nvPicPr>
          <p:cNvPr id="50" name="Picture 49" descr="A person pointing at a graph&#10;&#10;Description automatically generated with medium confidence">
            <a:extLst>
              <a:ext uri="{FF2B5EF4-FFF2-40B4-BE49-F238E27FC236}">
                <a16:creationId xmlns:a16="http://schemas.microsoft.com/office/drawing/2014/main" id="{0260CA5D-6497-3830-DDD2-424A65A6018D}"/>
              </a:ext>
            </a:extLst>
          </p:cNvPr>
          <p:cNvPicPr>
            <a:picLocks noChangeAspect="1"/>
          </p:cNvPicPr>
          <p:nvPr/>
        </p:nvPicPr>
        <p:blipFill>
          <a:blip r:embed="rId11"/>
          <a:stretch>
            <a:fillRect/>
          </a:stretch>
        </p:blipFill>
        <p:spPr>
          <a:xfrm>
            <a:off x="5110342" y="5272360"/>
            <a:ext cx="474722" cy="474722"/>
          </a:xfrm>
          <a:prstGeom prst="rect">
            <a:avLst/>
          </a:prstGeom>
        </p:spPr>
      </p:pic>
      <p:cxnSp>
        <p:nvCxnSpPr>
          <p:cNvPr id="51" name="Straight Arrow Connector 50">
            <a:extLst>
              <a:ext uri="{FF2B5EF4-FFF2-40B4-BE49-F238E27FC236}">
                <a16:creationId xmlns:a16="http://schemas.microsoft.com/office/drawing/2014/main" id="{8B108B1D-8D2A-9209-BF85-4FCAA0F0EBD9}"/>
              </a:ext>
            </a:extLst>
          </p:cNvPr>
          <p:cNvCxnSpPr>
            <a:cxnSpLocks/>
            <a:stCxn id="48" idx="2"/>
            <a:endCxn id="50" idx="0"/>
          </p:cNvCxnSpPr>
          <p:nvPr/>
        </p:nvCxnSpPr>
        <p:spPr>
          <a:xfrm flipH="1">
            <a:off x="5347703" y="4923722"/>
            <a:ext cx="549362" cy="3486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3" name="Picture 52" descr="A hand with a speech bubble&#10;&#10;Description automatically generated with low confidence">
            <a:extLst>
              <a:ext uri="{FF2B5EF4-FFF2-40B4-BE49-F238E27FC236}">
                <a16:creationId xmlns:a16="http://schemas.microsoft.com/office/drawing/2014/main" id="{9A1B5597-4F52-42BD-FCE3-61C09D5725E3}"/>
              </a:ext>
            </a:extLst>
          </p:cNvPr>
          <p:cNvPicPr>
            <a:picLocks noChangeAspect="1"/>
          </p:cNvPicPr>
          <p:nvPr/>
        </p:nvPicPr>
        <p:blipFill>
          <a:blip r:embed="rId12"/>
          <a:stretch>
            <a:fillRect/>
          </a:stretch>
        </p:blipFill>
        <p:spPr>
          <a:xfrm>
            <a:off x="6173631" y="5296343"/>
            <a:ext cx="440058" cy="440058"/>
          </a:xfrm>
          <a:prstGeom prst="rect">
            <a:avLst/>
          </a:prstGeom>
        </p:spPr>
      </p:pic>
      <p:cxnSp>
        <p:nvCxnSpPr>
          <p:cNvPr id="54" name="Straight Arrow Connector 53">
            <a:extLst>
              <a:ext uri="{FF2B5EF4-FFF2-40B4-BE49-F238E27FC236}">
                <a16:creationId xmlns:a16="http://schemas.microsoft.com/office/drawing/2014/main" id="{68108A69-32B4-9B44-8204-E51884FB20ED}"/>
              </a:ext>
            </a:extLst>
          </p:cNvPr>
          <p:cNvCxnSpPr>
            <a:cxnSpLocks/>
            <a:stCxn id="48" idx="2"/>
            <a:endCxn id="53" idx="0"/>
          </p:cNvCxnSpPr>
          <p:nvPr/>
        </p:nvCxnSpPr>
        <p:spPr>
          <a:xfrm>
            <a:off x="5897065" y="4923722"/>
            <a:ext cx="496595" cy="3726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68" name="Group 67">
            <a:extLst>
              <a:ext uri="{FF2B5EF4-FFF2-40B4-BE49-F238E27FC236}">
                <a16:creationId xmlns:a16="http://schemas.microsoft.com/office/drawing/2014/main" id="{37D33C9D-C437-001B-A529-9CCA6B70FA28}"/>
              </a:ext>
            </a:extLst>
          </p:cNvPr>
          <p:cNvGrpSpPr/>
          <p:nvPr/>
        </p:nvGrpSpPr>
        <p:grpSpPr>
          <a:xfrm>
            <a:off x="186173" y="5899952"/>
            <a:ext cx="11655289" cy="754381"/>
            <a:chOff x="186173" y="5899952"/>
            <a:chExt cx="11655289" cy="754381"/>
          </a:xfrm>
        </p:grpSpPr>
        <p:sp>
          <p:nvSpPr>
            <p:cNvPr id="71" name="Google Shape;303;p7">
              <a:extLst>
                <a:ext uri="{FF2B5EF4-FFF2-40B4-BE49-F238E27FC236}">
                  <a16:creationId xmlns:a16="http://schemas.microsoft.com/office/drawing/2014/main" id="{B37F30B1-4E6C-812D-9FE9-412FE408BD21}"/>
                </a:ext>
              </a:extLst>
            </p:cNvPr>
            <p:cNvSpPr/>
            <p:nvPr/>
          </p:nvSpPr>
          <p:spPr>
            <a:xfrm>
              <a:off x="1104973" y="5952473"/>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sp>
          <p:nvSpPr>
            <p:cNvPr id="73" name="Google Shape;305;p7">
              <a:extLst>
                <a:ext uri="{FF2B5EF4-FFF2-40B4-BE49-F238E27FC236}">
                  <a16:creationId xmlns:a16="http://schemas.microsoft.com/office/drawing/2014/main" id="{106FEDB6-3472-59D8-8BEA-43778F3E08FC}"/>
                </a:ext>
              </a:extLst>
            </p:cNvPr>
            <p:cNvSpPr/>
            <p:nvPr/>
          </p:nvSpPr>
          <p:spPr>
            <a:xfrm>
              <a:off x="3398124" y="5955784"/>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sp>
          <p:nvSpPr>
            <p:cNvPr id="75" name="Google Shape;307;p7">
              <a:extLst>
                <a:ext uri="{FF2B5EF4-FFF2-40B4-BE49-F238E27FC236}">
                  <a16:creationId xmlns:a16="http://schemas.microsoft.com/office/drawing/2014/main" id="{4BB28E86-C701-EF0F-37A8-7A0F2BD0431C}"/>
                </a:ext>
              </a:extLst>
            </p:cNvPr>
            <p:cNvSpPr/>
            <p:nvPr/>
          </p:nvSpPr>
          <p:spPr>
            <a:xfrm>
              <a:off x="5600997" y="5955784"/>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sp>
          <p:nvSpPr>
            <p:cNvPr id="76" name="Google Shape;308;p7">
              <a:extLst>
                <a:ext uri="{FF2B5EF4-FFF2-40B4-BE49-F238E27FC236}">
                  <a16:creationId xmlns:a16="http://schemas.microsoft.com/office/drawing/2014/main" id="{C1A10CE4-5AF0-B0A1-A170-5A443E82FEFD}"/>
                </a:ext>
              </a:extLst>
            </p:cNvPr>
            <p:cNvSpPr/>
            <p:nvPr/>
          </p:nvSpPr>
          <p:spPr>
            <a:xfrm>
              <a:off x="7816574" y="5955784"/>
              <a:ext cx="792663" cy="663147"/>
            </a:xfrm>
            <a:prstGeom prst="ellipse">
              <a:avLst/>
            </a:prstGeom>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pic>
          <p:nvPicPr>
            <p:cNvPr id="77" name="Picture 76" descr="A light bulb with rays of light&#10;&#10;Description automatically generated with low confidence">
              <a:extLst>
                <a:ext uri="{FF2B5EF4-FFF2-40B4-BE49-F238E27FC236}">
                  <a16:creationId xmlns:a16="http://schemas.microsoft.com/office/drawing/2014/main" id="{092678D6-C8A7-30A3-6743-2194D7CF1DFD}"/>
                </a:ext>
              </a:extLst>
            </p:cNvPr>
            <p:cNvPicPr>
              <a:picLocks noChangeAspect="1"/>
            </p:cNvPicPr>
            <p:nvPr/>
          </p:nvPicPr>
          <p:blipFill>
            <a:blip r:embed="rId13"/>
            <a:stretch>
              <a:fillRect/>
            </a:stretch>
          </p:blipFill>
          <p:spPr>
            <a:xfrm>
              <a:off x="3519714" y="5899952"/>
              <a:ext cx="549481" cy="549481"/>
            </a:xfrm>
            <a:prstGeom prst="rect">
              <a:avLst/>
            </a:prstGeom>
          </p:spPr>
        </p:pic>
        <p:sp>
          <p:nvSpPr>
            <p:cNvPr id="78" name="Google Shape;309;p7">
              <a:extLst>
                <a:ext uri="{FF2B5EF4-FFF2-40B4-BE49-F238E27FC236}">
                  <a16:creationId xmlns:a16="http://schemas.microsoft.com/office/drawing/2014/main" id="{DB73E500-C102-79B0-870D-B77078101495}"/>
                </a:ext>
              </a:extLst>
            </p:cNvPr>
            <p:cNvSpPr/>
            <p:nvPr/>
          </p:nvSpPr>
          <p:spPr>
            <a:xfrm>
              <a:off x="10135264" y="5955784"/>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Helvetica Neue Light"/>
                <a:ea typeface="Helvetica Neue Light"/>
                <a:cs typeface="Helvetica Neue Light"/>
                <a:sym typeface="Helvetica Neue Light"/>
              </a:endParaRPr>
            </a:p>
          </p:txBody>
        </p:sp>
        <p:pic>
          <p:nvPicPr>
            <p:cNvPr id="79" name="Picture 78" descr="A picture containing font, text, logo, symbol&#10;&#10;Description automatically generated">
              <a:extLst>
                <a:ext uri="{FF2B5EF4-FFF2-40B4-BE49-F238E27FC236}">
                  <a16:creationId xmlns:a16="http://schemas.microsoft.com/office/drawing/2014/main" id="{698E32C8-4336-E80C-8A9D-A6401AD5C1FC}"/>
                </a:ext>
              </a:extLst>
            </p:cNvPr>
            <p:cNvPicPr>
              <a:picLocks noChangeAspect="1"/>
            </p:cNvPicPr>
            <p:nvPr/>
          </p:nvPicPr>
          <p:blipFill>
            <a:blip r:embed="rId14"/>
            <a:stretch>
              <a:fillRect/>
            </a:stretch>
          </p:blipFill>
          <p:spPr>
            <a:xfrm>
              <a:off x="5750167" y="5926620"/>
              <a:ext cx="496143" cy="496143"/>
            </a:xfrm>
            <a:prstGeom prst="rect">
              <a:avLst/>
            </a:prstGeom>
          </p:spPr>
        </p:pic>
        <p:pic>
          <p:nvPicPr>
            <p:cNvPr id="80" name="Google Shape;311;p7" descr="A picture containing table&#10;&#10;Description automatically generated">
              <a:extLst>
                <a:ext uri="{FF2B5EF4-FFF2-40B4-BE49-F238E27FC236}">
                  <a16:creationId xmlns:a16="http://schemas.microsoft.com/office/drawing/2014/main" id="{E169CB4A-67D3-09FC-4618-1E41172EFD32}"/>
                </a:ext>
              </a:extLst>
            </p:cNvPr>
            <p:cNvPicPr preferRelativeResize="0"/>
            <p:nvPr/>
          </p:nvPicPr>
          <p:blipFill rotWithShape="1">
            <a:blip r:embed="rId15">
              <a:alphaModFix/>
            </a:blip>
            <a:srcRect/>
            <a:stretch/>
          </p:blipFill>
          <p:spPr>
            <a:xfrm>
              <a:off x="10312521" y="5978549"/>
              <a:ext cx="438147" cy="438147"/>
            </a:xfrm>
            <a:prstGeom prst="rect">
              <a:avLst/>
            </a:prstGeom>
            <a:noFill/>
            <a:ln>
              <a:noFill/>
            </a:ln>
          </p:spPr>
        </p:pic>
        <p:pic>
          <p:nvPicPr>
            <p:cNvPr id="81" name="Picture 80" descr="A picture containing symbol, logo, font, graphics&#10;&#10;Description automatically generated">
              <a:extLst>
                <a:ext uri="{FF2B5EF4-FFF2-40B4-BE49-F238E27FC236}">
                  <a16:creationId xmlns:a16="http://schemas.microsoft.com/office/drawing/2014/main" id="{838DE390-D1A1-3BB1-5601-DCCC3DEA3AA7}"/>
                </a:ext>
              </a:extLst>
            </p:cNvPr>
            <p:cNvPicPr>
              <a:picLocks noChangeAspect="1"/>
            </p:cNvPicPr>
            <p:nvPr/>
          </p:nvPicPr>
          <p:blipFill>
            <a:blip r:embed="rId16"/>
            <a:stretch>
              <a:fillRect/>
            </a:stretch>
          </p:blipFill>
          <p:spPr>
            <a:xfrm>
              <a:off x="7940180" y="6039935"/>
              <a:ext cx="409498" cy="409498"/>
            </a:xfrm>
            <a:prstGeom prst="rect">
              <a:avLst/>
            </a:prstGeom>
          </p:spPr>
        </p:pic>
        <p:pic>
          <p:nvPicPr>
            <p:cNvPr id="82" name="Google Shape;306;p7" descr="A picture containing drawing, light, window&#10;&#10;Description automatically generated">
              <a:extLst>
                <a:ext uri="{FF2B5EF4-FFF2-40B4-BE49-F238E27FC236}">
                  <a16:creationId xmlns:a16="http://schemas.microsoft.com/office/drawing/2014/main" id="{39550228-34B3-6397-FD3C-055DB9FE86D6}"/>
                </a:ext>
              </a:extLst>
            </p:cNvPr>
            <p:cNvPicPr preferRelativeResize="0"/>
            <p:nvPr/>
          </p:nvPicPr>
          <p:blipFill rotWithShape="1">
            <a:blip r:embed="rId17">
              <a:alphaModFix/>
            </a:blip>
            <a:srcRect/>
            <a:stretch/>
          </p:blipFill>
          <p:spPr>
            <a:xfrm>
              <a:off x="1301466" y="5976927"/>
              <a:ext cx="423379" cy="423379"/>
            </a:xfrm>
            <a:prstGeom prst="rect">
              <a:avLst/>
            </a:prstGeom>
            <a:noFill/>
            <a:ln>
              <a:noFill/>
            </a:ln>
          </p:spPr>
        </p:pic>
        <p:grpSp>
          <p:nvGrpSpPr>
            <p:cNvPr id="83" name="Google Shape;313;p7">
              <a:extLst>
                <a:ext uri="{FF2B5EF4-FFF2-40B4-BE49-F238E27FC236}">
                  <a16:creationId xmlns:a16="http://schemas.microsoft.com/office/drawing/2014/main" id="{588134E5-57EC-DD06-AAF9-7EA44DB36853}"/>
                </a:ext>
              </a:extLst>
            </p:cNvPr>
            <p:cNvGrpSpPr/>
            <p:nvPr/>
          </p:nvGrpSpPr>
          <p:grpSpPr>
            <a:xfrm>
              <a:off x="186173" y="6329235"/>
              <a:ext cx="11655289" cy="325098"/>
              <a:chOff x="220717" y="6232123"/>
              <a:chExt cx="11655289" cy="435008"/>
            </a:xfrm>
          </p:grpSpPr>
          <p:sp>
            <p:nvSpPr>
              <p:cNvPr id="84" name="Google Shape;314;p7">
                <a:extLst>
                  <a:ext uri="{FF2B5EF4-FFF2-40B4-BE49-F238E27FC236}">
                    <a16:creationId xmlns:a16="http://schemas.microsoft.com/office/drawing/2014/main" id="{6A6FEC63-BDA3-C13A-B9EF-5BDDB1F23268}"/>
                  </a:ext>
                </a:extLst>
              </p:cNvPr>
              <p:cNvSpPr/>
              <p:nvPr/>
            </p:nvSpPr>
            <p:spPr>
              <a:xfrm>
                <a:off x="220717" y="6232125"/>
                <a:ext cx="11655289" cy="435006"/>
              </a:xfrm>
              <a:prstGeom prst="roundRect">
                <a:avLst>
                  <a:gd name="adj" fmla="val 50000"/>
                </a:avLst>
              </a:prstGeom>
              <a:solidFill>
                <a:srgbClr val="BFBFBF"/>
              </a:solidFill>
              <a:ln w="381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Helvetica Neue Light"/>
                  <a:ea typeface="Helvetica Neue Light"/>
                  <a:cs typeface="Helvetica Neue Light"/>
                  <a:sym typeface="Helvetica Neue Light"/>
                </a:endParaRPr>
              </a:p>
            </p:txBody>
          </p:sp>
          <p:cxnSp>
            <p:nvCxnSpPr>
              <p:cNvPr id="85" name="Google Shape;315;p7">
                <a:extLst>
                  <a:ext uri="{FF2B5EF4-FFF2-40B4-BE49-F238E27FC236}">
                    <a16:creationId xmlns:a16="http://schemas.microsoft.com/office/drawing/2014/main" id="{72DA457C-0C99-EE48-3D1E-93A2CBEB2C1D}"/>
                  </a:ext>
                </a:extLst>
              </p:cNvPr>
              <p:cNvCxnSpPr/>
              <p:nvPr/>
            </p:nvCxnSpPr>
            <p:spPr>
              <a:xfrm>
                <a:off x="2781892" y="6232123"/>
                <a:ext cx="0" cy="435006"/>
              </a:xfrm>
              <a:prstGeom prst="straightConnector1">
                <a:avLst/>
              </a:prstGeom>
              <a:noFill/>
              <a:ln w="38100" cap="flat" cmpd="sng">
                <a:solidFill>
                  <a:srgbClr val="7F7F7F"/>
                </a:solidFill>
                <a:prstDash val="solid"/>
                <a:miter lim="800000"/>
                <a:headEnd type="none" w="sm" len="sm"/>
                <a:tailEnd type="none" w="sm" len="sm"/>
              </a:ln>
            </p:spPr>
          </p:cxnSp>
          <p:cxnSp>
            <p:nvCxnSpPr>
              <p:cNvPr id="86" name="Google Shape;316;p7">
                <a:extLst>
                  <a:ext uri="{FF2B5EF4-FFF2-40B4-BE49-F238E27FC236}">
                    <a16:creationId xmlns:a16="http://schemas.microsoft.com/office/drawing/2014/main" id="{3F2A6553-144F-B49A-0275-85C33042FDDC}"/>
                  </a:ext>
                </a:extLst>
              </p:cNvPr>
              <p:cNvCxnSpPr/>
              <p:nvPr/>
            </p:nvCxnSpPr>
            <p:spPr>
              <a:xfrm>
                <a:off x="4944772" y="6232125"/>
                <a:ext cx="0" cy="435006"/>
              </a:xfrm>
              <a:prstGeom prst="straightConnector1">
                <a:avLst/>
              </a:prstGeom>
              <a:noFill/>
              <a:ln w="38100" cap="flat" cmpd="sng">
                <a:solidFill>
                  <a:srgbClr val="7F7F7F"/>
                </a:solidFill>
                <a:prstDash val="solid"/>
                <a:miter lim="800000"/>
                <a:headEnd type="none" w="sm" len="sm"/>
                <a:tailEnd type="none" w="sm" len="sm"/>
              </a:ln>
            </p:spPr>
          </p:cxnSp>
          <p:cxnSp>
            <p:nvCxnSpPr>
              <p:cNvPr id="87" name="Google Shape;317;p7">
                <a:extLst>
                  <a:ext uri="{FF2B5EF4-FFF2-40B4-BE49-F238E27FC236}">
                    <a16:creationId xmlns:a16="http://schemas.microsoft.com/office/drawing/2014/main" id="{E5346B09-FA79-A3B5-63FC-7591BDE29F84}"/>
                  </a:ext>
                </a:extLst>
              </p:cNvPr>
              <p:cNvCxnSpPr/>
              <p:nvPr/>
            </p:nvCxnSpPr>
            <p:spPr>
              <a:xfrm>
                <a:off x="7107652" y="6232123"/>
                <a:ext cx="0" cy="435006"/>
              </a:xfrm>
              <a:prstGeom prst="straightConnector1">
                <a:avLst/>
              </a:prstGeom>
              <a:noFill/>
              <a:ln w="38100" cap="flat" cmpd="sng">
                <a:solidFill>
                  <a:srgbClr val="7F7F7F"/>
                </a:solidFill>
                <a:prstDash val="solid"/>
                <a:miter lim="800000"/>
                <a:headEnd type="none" w="sm" len="sm"/>
                <a:tailEnd type="none" w="sm" len="sm"/>
              </a:ln>
            </p:spPr>
          </p:cxnSp>
          <p:cxnSp>
            <p:nvCxnSpPr>
              <p:cNvPr id="88" name="Google Shape;318;p7">
                <a:extLst>
                  <a:ext uri="{FF2B5EF4-FFF2-40B4-BE49-F238E27FC236}">
                    <a16:creationId xmlns:a16="http://schemas.microsoft.com/office/drawing/2014/main" id="{60699A8F-9D81-43F4-8517-BFCC52478554}"/>
                  </a:ext>
                </a:extLst>
              </p:cNvPr>
              <p:cNvCxnSpPr/>
              <p:nvPr/>
            </p:nvCxnSpPr>
            <p:spPr>
              <a:xfrm>
                <a:off x="9270531" y="6232123"/>
                <a:ext cx="0" cy="435006"/>
              </a:xfrm>
              <a:prstGeom prst="straightConnector1">
                <a:avLst/>
              </a:prstGeom>
              <a:noFill/>
              <a:ln w="38100" cap="flat" cmpd="sng">
                <a:solidFill>
                  <a:srgbClr val="7F7F7F"/>
                </a:solidFill>
                <a:prstDash val="solid"/>
                <a:miter lim="800000"/>
                <a:headEnd type="none" w="sm" len="sm"/>
                <a:tailEnd type="none" w="sm" len="sm"/>
              </a:ln>
            </p:spPr>
          </p:cxnSp>
          <p:sp>
            <p:nvSpPr>
              <p:cNvPr id="89" name="Google Shape;319;p7">
                <a:extLst>
                  <a:ext uri="{FF2B5EF4-FFF2-40B4-BE49-F238E27FC236}">
                    <a16:creationId xmlns:a16="http://schemas.microsoft.com/office/drawing/2014/main" id="{507AD085-23F8-D8ED-B73C-5622EB3777B0}"/>
                  </a:ext>
                </a:extLst>
              </p:cNvPr>
              <p:cNvSpPr txBox="1"/>
              <p:nvPr/>
            </p:nvSpPr>
            <p:spPr>
              <a:xfrm>
                <a:off x="395585" y="6267614"/>
                <a:ext cx="2318480"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Problem Statement</a:t>
                </a:r>
                <a:endParaRPr sz="1100" dirty="0"/>
              </a:p>
            </p:txBody>
          </p:sp>
          <p:sp>
            <p:nvSpPr>
              <p:cNvPr id="90" name="Google Shape;320;p7">
                <a:extLst>
                  <a:ext uri="{FF2B5EF4-FFF2-40B4-BE49-F238E27FC236}">
                    <a16:creationId xmlns:a16="http://schemas.microsoft.com/office/drawing/2014/main" id="{84304A6E-64EC-1D83-8A95-B552FCB5B95F}"/>
                  </a:ext>
                </a:extLst>
              </p:cNvPr>
              <p:cNvSpPr txBox="1"/>
              <p:nvPr/>
            </p:nvSpPr>
            <p:spPr>
              <a:xfrm>
                <a:off x="2852181" y="6267614"/>
                <a:ext cx="2102563"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Solution </a:t>
                </a:r>
                <a:endParaRPr sz="1100" dirty="0"/>
              </a:p>
            </p:txBody>
          </p:sp>
          <p:sp>
            <p:nvSpPr>
              <p:cNvPr id="91" name="Google Shape;321;p7">
                <a:extLst>
                  <a:ext uri="{FF2B5EF4-FFF2-40B4-BE49-F238E27FC236}">
                    <a16:creationId xmlns:a16="http://schemas.microsoft.com/office/drawing/2014/main" id="{1DE8EE96-3851-F899-B0F8-FBC279F07BAD}"/>
                  </a:ext>
                </a:extLst>
              </p:cNvPr>
              <p:cNvSpPr txBox="1"/>
              <p:nvPr/>
            </p:nvSpPr>
            <p:spPr>
              <a:xfrm>
                <a:off x="4876943" y="6267612"/>
                <a:ext cx="2318480"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External Analysis</a:t>
                </a:r>
                <a:endParaRPr sz="1050" dirty="0">
                  <a:solidFill>
                    <a:schemeClr val="lt1"/>
                  </a:solidFill>
                  <a:latin typeface="Helvetica Neue Light"/>
                  <a:ea typeface="Helvetica Neue Light"/>
                  <a:cs typeface="Helvetica Neue Light"/>
                  <a:sym typeface="Helvetica Neue Light"/>
                </a:endParaRPr>
              </a:p>
            </p:txBody>
          </p:sp>
          <p:sp>
            <p:nvSpPr>
              <p:cNvPr id="92" name="Google Shape;322;p7">
                <a:extLst>
                  <a:ext uri="{FF2B5EF4-FFF2-40B4-BE49-F238E27FC236}">
                    <a16:creationId xmlns:a16="http://schemas.microsoft.com/office/drawing/2014/main" id="{6BCEE8A6-109A-D7D6-D6A5-7280EC4E7A2C}"/>
                  </a:ext>
                </a:extLst>
              </p:cNvPr>
              <p:cNvSpPr txBox="1"/>
              <p:nvPr/>
            </p:nvSpPr>
            <p:spPr>
              <a:xfrm>
                <a:off x="9420724" y="6267612"/>
                <a:ext cx="2125646"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Mockup</a:t>
                </a:r>
                <a:endParaRPr sz="1100" dirty="0"/>
              </a:p>
            </p:txBody>
          </p:sp>
          <p:sp>
            <p:nvSpPr>
              <p:cNvPr id="93" name="Google Shape;323;p7">
                <a:extLst>
                  <a:ext uri="{FF2B5EF4-FFF2-40B4-BE49-F238E27FC236}">
                    <a16:creationId xmlns:a16="http://schemas.microsoft.com/office/drawing/2014/main" id="{F5462214-BE22-4294-CB07-6A309699932B}"/>
                  </a:ext>
                </a:extLst>
              </p:cNvPr>
              <p:cNvSpPr txBox="1"/>
              <p:nvPr/>
            </p:nvSpPr>
            <p:spPr>
              <a:xfrm>
                <a:off x="7195423" y="6267612"/>
                <a:ext cx="1988047"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Next Steps</a:t>
                </a:r>
                <a:endParaRPr sz="1100" dirty="0"/>
              </a:p>
            </p:txBody>
          </p:sp>
        </p:grpSp>
      </p:grpSp>
      <p:sp>
        <p:nvSpPr>
          <p:cNvPr id="94" name="TextBox 93">
            <a:extLst>
              <a:ext uri="{FF2B5EF4-FFF2-40B4-BE49-F238E27FC236}">
                <a16:creationId xmlns:a16="http://schemas.microsoft.com/office/drawing/2014/main" id="{318CE1A8-947C-956F-58DB-BB2A7A0830AB}"/>
              </a:ext>
            </a:extLst>
          </p:cNvPr>
          <p:cNvSpPr txBox="1"/>
          <p:nvPr/>
        </p:nvSpPr>
        <p:spPr>
          <a:xfrm>
            <a:off x="7879871" y="2451240"/>
            <a:ext cx="3399438" cy="307777"/>
          </a:xfrm>
          <a:prstGeom prst="rect">
            <a:avLst/>
          </a:prstGeom>
          <a:solidFill>
            <a:schemeClr val="accent1"/>
          </a:solidFill>
        </p:spPr>
        <p:txBody>
          <a:bodyPr wrap="square" rtlCol="0">
            <a:spAutoFit/>
          </a:bodyPr>
          <a:lstStyle/>
          <a:p>
            <a:pPr algn="ctr"/>
            <a:r>
              <a:rPr lang="en-US" dirty="0"/>
              <a:t>Support Next Steps</a:t>
            </a:r>
            <a:endParaRPr lang="en-CA" dirty="0"/>
          </a:p>
        </p:txBody>
      </p:sp>
      <p:sp>
        <p:nvSpPr>
          <p:cNvPr id="95" name="Google Shape;444;p11">
            <a:extLst>
              <a:ext uri="{FF2B5EF4-FFF2-40B4-BE49-F238E27FC236}">
                <a16:creationId xmlns:a16="http://schemas.microsoft.com/office/drawing/2014/main" id="{3F062E29-F291-BBD5-B1B1-C068939D49D5}"/>
              </a:ext>
            </a:extLst>
          </p:cNvPr>
          <p:cNvSpPr/>
          <p:nvPr/>
        </p:nvSpPr>
        <p:spPr>
          <a:xfrm>
            <a:off x="1968424" y="4455955"/>
            <a:ext cx="1872747" cy="523867"/>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tx1"/>
                </a:solidFill>
                <a:latin typeface="Helvetica Neue Light"/>
                <a:ea typeface="Helvetica Neue Light"/>
                <a:cs typeface="Helvetica Neue Light"/>
                <a:sym typeface="Helvetica Neue Light"/>
              </a:rPr>
              <a:t>Code and Test Predictive Model</a:t>
            </a:r>
            <a:endParaRPr sz="1200" dirty="0">
              <a:solidFill>
                <a:schemeClr val="tx1"/>
              </a:solidFill>
              <a:latin typeface="Helvetica Neue Light"/>
              <a:ea typeface="Helvetica Neue Light"/>
              <a:cs typeface="Helvetica Neue Light"/>
              <a:sym typeface="Helvetica Neue Light"/>
            </a:endParaRPr>
          </a:p>
        </p:txBody>
      </p:sp>
      <p:sp>
        <p:nvSpPr>
          <p:cNvPr id="96" name="Google Shape;444;p11">
            <a:extLst>
              <a:ext uri="{FF2B5EF4-FFF2-40B4-BE49-F238E27FC236}">
                <a16:creationId xmlns:a16="http://schemas.microsoft.com/office/drawing/2014/main" id="{023D28F3-2826-75F2-917F-02F57896EC85}"/>
              </a:ext>
            </a:extLst>
          </p:cNvPr>
          <p:cNvSpPr/>
          <p:nvPr/>
        </p:nvSpPr>
        <p:spPr>
          <a:xfrm>
            <a:off x="1977431" y="5199930"/>
            <a:ext cx="1872747" cy="523867"/>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tx1"/>
                </a:solidFill>
                <a:latin typeface="Helvetica Neue Light"/>
                <a:ea typeface="Helvetica Neue Light"/>
                <a:cs typeface="Helvetica Neue Light"/>
                <a:sym typeface="Helvetica Neue Light"/>
              </a:rPr>
              <a:t>Integrate Model with ArcGIS</a:t>
            </a:r>
            <a:endParaRPr sz="1200" dirty="0">
              <a:solidFill>
                <a:schemeClr val="tx1"/>
              </a:solidFill>
              <a:latin typeface="Helvetica Neue Light"/>
              <a:ea typeface="Helvetica Neue Light"/>
              <a:cs typeface="Helvetica Neue Light"/>
              <a:sym typeface="Helvetica Neue Light"/>
            </a:endParaRPr>
          </a:p>
        </p:txBody>
      </p:sp>
      <p:sp>
        <p:nvSpPr>
          <p:cNvPr id="98" name="Google Shape;444;p11">
            <a:extLst>
              <a:ext uri="{FF2B5EF4-FFF2-40B4-BE49-F238E27FC236}">
                <a16:creationId xmlns:a16="http://schemas.microsoft.com/office/drawing/2014/main" id="{C7E82C99-FAD2-9349-F0BE-275B7AEA78F0}"/>
              </a:ext>
            </a:extLst>
          </p:cNvPr>
          <p:cNvSpPr/>
          <p:nvPr/>
        </p:nvSpPr>
        <p:spPr>
          <a:xfrm>
            <a:off x="1968423" y="2935563"/>
            <a:ext cx="1872747" cy="523867"/>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tx1"/>
                </a:solidFill>
                <a:latin typeface="Helvetica Neue Light"/>
                <a:ea typeface="Helvetica Neue Light"/>
                <a:cs typeface="Helvetica Neue Light"/>
                <a:sym typeface="Helvetica Neue Light"/>
              </a:rPr>
              <a:t>Define Variables to Predict</a:t>
            </a:r>
            <a:endParaRPr sz="1200" dirty="0">
              <a:solidFill>
                <a:schemeClr val="tx1"/>
              </a:solidFill>
              <a:latin typeface="Helvetica Neue Light"/>
              <a:ea typeface="Helvetica Neue Light"/>
              <a:cs typeface="Helvetica Neue Light"/>
              <a:sym typeface="Helvetica Neue Light"/>
            </a:endParaRPr>
          </a:p>
        </p:txBody>
      </p:sp>
      <p:pic>
        <p:nvPicPr>
          <p:cNvPr id="99" name="Picture 4">
            <a:extLst>
              <a:ext uri="{FF2B5EF4-FFF2-40B4-BE49-F238E27FC236}">
                <a16:creationId xmlns:a16="http://schemas.microsoft.com/office/drawing/2014/main" id="{D1E134B7-1340-2919-0ADF-00208DD96F0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79079" y="5392208"/>
            <a:ext cx="534317" cy="534317"/>
          </a:xfrm>
          <a:prstGeom prst="rect">
            <a:avLst/>
          </a:prstGeom>
          <a:noFill/>
          <a:extLst>
            <a:ext uri="{909E8E84-426E-40DD-AFC4-6F175D3DCCD1}">
              <a14:hiddenFill xmlns:a14="http://schemas.microsoft.com/office/drawing/2010/main">
                <a:solidFill>
                  <a:srgbClr val="FFFFFF"/>
                </a:solidFill>
              </a14:hiddenFill>
            </a:ext>
          </a:extLst>
        </p:spPr>
      </p:pic>
      <p:sp>
        <p:nvSpPr>
          <p:cNvPr id="100" name="Google Shape;444;p11">
            <a:extLst>
              <a:ext uri="{FF2B5EF4-FFF2-40B4-BE49-F238E27FC236}">
                <a16:creationId xmlns:a16="http://schemas.microsoft.com/office/drawing/2014/main" id="{6FE967BE-612B-ECF3-CAF2-EAF2E9EECD6E}"/>
              </a:ext>
            </a:extLst>
          </p:cNvPr>
          <p:cNvSpPr/>
          <p:nvPr/>
        </p:nvSpPr>
        <p:spPr>
          <a:xfrm>
            <a:off x="7940180" y="2981019"/>
            <a:ext cx="3310244" cy="411666"/>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tx1"/>
                </a:solidFill>
                <a:latin typeface="Helvetica Neue Light"/>
                <a:ea typeface="Helvetica Neue Light"/>
                <a:cs typeface="Helvetica Neue Light"/>
                <a:sym typeface="Helvetica Neue Light"/>
              </a:rPr>
              <a:t>Identify how to integrate with TPS technology</a:t>
            </a:r>
            <a:endParaRPr sz="1200" dirty="0">
              <a:solidFill>
                <a:schemeClr val="tx1"/>
              </a:solidFill>
              <a:latin typeface="Helvetica Neue Light"/>
              <a:ea typeface="Helvetica Neue Light"/>
              <a:cs typeface="Helvetica Neue Light"/>
              <a:sym typeface="Helvetica Neue Light"/>
            </a:endParaRPr>
          </a:p>
        </p:txBody>
      </p:sp>
      <p:sp>
        <p:nvSpPr>
          <p:cNvPr id="101" name="Google Shape;444;p11">
            <a:extLst>
              <a:ext uri="{FF2B5EF4-FFF2-40B4-BE49-F238E27FC236}">
                <a16:creationId xmlns:a16="http://schemas.microsoft.com/office/drawing/2014/main" id="{4D977248-FBBE-35ED-D0E4-D9BD20A12DAA}"/>
              </a:ext>
            </a:extLst>
          </p:cNvPr>
          <p:cNvSpPr/>
          <p:nvPr/>
        </p:nvSpPr>
        <p:spPr>
          <a:xfrm>
            <a:off x="7924468" y="3743372"/>
            <a:ext cx="3310244" cy="411666"/>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tx1"/>
                </a:solidFill>
                <a:latin typeface="Helvetica Neue Light"/>
                <a:ea typeface="Helvetica Neue Light"/>
                <a:cs typeface="Helvetica Neue Light"/>
                <a:sym typeface="Helvetica Neue Light"/>
              </a:rPr>
              <a:t>Create training documentation for TPS</a:t>
            </a:r>
            <a:endParaRPr sz="1200" dirty="0">
              <a:solidFill>
                <a:schemeClr val="tx1"/>
              </a:solidFill>
              <a:latin typeface="Helvetica Neue Light"/>
              <a:ea typeface="Helvetica Neue Light"/>
              <a:cs typeface="Helvetica Neue Light"/>
              <a:sym typeface="Helvetica Neue Light"/>
            </a:endParaRPr>
          </a:p>
        </p:txBody>
      </p:sp>
      <p:sp>
        <p:nvSpPr>
          <p:cNvPr id="102" name="Google Shape;444;p11">
            <a:extLst>
              <a:ext uri="{FF2B5EF4-FFF2-40B4-BE49-F238E27FC236}">
                <a16:creationId xmlns:a16="http://schemas.microsoft.com/office/drawing/2014/main" id="{23885EDF-5B94-02D2-F417-7BAF83B2AB06}"/>
              </a:ext>
            </a:extLst>
          </p:cNvPr>
          <p:cNvSpPr/>
          <p:nvPr/>
        </p:nvSpPr>
        <p:spPr>
          <a:xfrm>
            <a:off x="7924468" y="4531359"/>
            <a:ext cx="3310244" cy="411666"/>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tx1"/>
                </a:solidFill>
                <a:latin typeface="Helvetica Neue Light"/>
                <a:ea typeface="Helvetica Neue Light"/>
                <a:cs typeface="Helvetica Neue Light"/>
                <a:sym typeface="Helvetica Neue Light"/>
              </a:rPr>
              <a:t>Prevent Risks and Create Monitoring KPIs</a:t>
            </a:r>
            <a:endParaRPr sz="1200" dirty="0">
              <a:solidFill>
                <a:schemeClr val="tx1"/>
              </a:solidFill>
              <a:latin typeface="Helvetica Neue Light"/>
              <a:ea typeface="Helvetica Neue Light"/>
              <a:cs typeface="Helvetica Neue Light"/>
              <a:sym typeface="Helvetica Neue Light"/>
            </a:endParaRPr>
          </a:p>
        </p:txBody>
      </p:sp>
      <p:cxnSp>
        <p:nvCxnSpPr>
          <p:cNvPr id="104" name="Straight Arrow Connector 103">
            <a:extLst>
              <a:ext uri="{FF2B5EF4-FFF2-40B4-BE49-F238E27FC236}">
                <a16:creationId xmlns:a16="http://schemas.microsoft.com/office/drawing/2014/main" id="{793B0139-57C6-118E-6C74-8A54873D92B2}"/>
              </a:ext>
            </a:extLst>
          </p:cNvPr>
          <p:cNvCxnSpPr>
            <a:cxnSpLocks/>
            <a:stCxn id="98" idx="2"/>
            <a:endCxn id="45" idx="0"/>
          </p:cNvCxnSpPr>
          <p:nvPr/>
        </p:nvCxnSpPr>
        <p:spPr>
          <a:xfrm>
            <a:off x="2904797" y="3459430"/>
            <a:ext cx="0" cy="278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058ECDB-56AC-26DF-BB9B-C97E53D49252}"/>
              </a:ext>
            </a:extLst>
          </p:cNvPr>
          <p:cNvCxnSpPr>
            <a:cxnSpLocks/>
            <a:stCxn id="45" idx="2"/>
            <a:endCxn id="95" idx="0"/>
          </p:cNvCxnSpPr>
          <p:nvPr/>
        </p:nvCxnSpPr>
        <p:spPr>
          <a:xfrm>
            <a:off x="2904797" y="4262048"/>
            <a:ext cx="1" cy="193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49B7A79-841E-132B-1C47-343EF28D421C}"/>
              </a:ext>
            </a:extLst>
          </p:cNvPr>
          <p:cNvCxnSpPr>
            <a:cxnSpLocks/>
            <a:stCxn id="95" idx="2"/>
            <a:endCxn id="96" idx="0"/>
          </p:cNvCxnSpPr>
          <p:nvPr/>
        </p:nvCxnSpPr>
        <p:spPr>
          <a:xfrm>
            <a:off x="2904798" y="4979822"/>
            <a:ext cx="9007" cy="22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49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8;p6">
            <a:extLst>
              <a:ext uri="{FF2B5EF4-FFF2-40B4-BE49-F238E27FC236}">
                <a16:creationId xmlns:a16="http://schemas.microsoft.com/office/drawing/2014/main" id="{B209A701-80F0-5B47-A00E-FB1DB6A67CF9}"/>
              </a:ext>
            </a:extLst>
          </p:cNvPr>
          <p:cNvSpPr/>
          <p:nvPr/>
        </p:nvSpPr>
        <p:spPr>
          <a:xfrm>
            <a:off x="186173" y="352642"/>
            <a:ext cx="11011011" cy="675874"/>
          </a:xfrm>
          <a:prstGeom prst="parallelogram">
            <a:avLst>
              <a:gd name="adj" fmla="val 25000"/>
            </a:avLst>
          </a:prstGeom>
          <a:solidFill>
            <a:schemeClr val="accent1">
              <a:lumMod val="40000"/>
              <a:lumOff val="60000"/>
            </a:schemeClr>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 name="Google Shape;209;p5">
            <a:extLst>
              <a:ext uri="{FF2B5EF4-FFF2-40B4-BE49-F238E27FC236}">
                <a16:creationId xmlns:a16="http://schemas.microsoft.com/office/drawing/2014/main" id="{D1D7A4BB-357B-7949-A2E9-697EF201A26F}"/>
              </a:ext>
            </a:extLst>
          </p:cNvPr>
          <p:cNvSpPr txBox="1"/>
          <p:nvPr/>
        </p:nvSpPr>
        <p:spPr>
          <a:xfrm>
            <a:off x="486136" y="335666"/>
            <a:ext cx="979420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Helvetica Neue Light"/>
                <a:ea typeface="Helvetica Neue Light"/>
                <a:sym typeface="Helvetica Neue Light"/>
              </a:rPr>
              <a:t>PRU Constable Estimate</a:t>
            </a:r>
            <a:endParaRPr lang="en-US" dirty="0"/>
          </a:p>
        </p:txBody>
      </p:sp>
      <p:sp>
        <p:nvSpPr>
          <p:cNvPr id="8" name="TextBox 7">
            <a:extLst>
              <a:ext uri="{FF2B5EF4-FFF2-40B4-BE49-F238E27FC236}">
                <a16:creationId xmlns:a16="http://schemas.microsoft.com/office/drawing/2014/main" id="{BA53B015-0BCF-F44E-C963-C32467C96D1F}"/>
              </a:ext>
            </a:extLst>
          </p:cNvPr>
          <p:cNvSpPr txBox="1"/>
          <p:nvPr/>
        </p:nvSpPr>
        <p:spPr>
          <a:xfrm>
            <a:off x="351068" y="1186638"/>
            <a:ext cx="5795251" cy="5262979"/>
          </a:xfrm>
          <a:prstGeom prst="rect">
            <a:avLst/>
          </a:prstGeom>
          <a:noFill/>
        </p:spPr>
        <p:txBody>
          <a:bodyPr wrap="square" rtlCol="0">
            <a:spAutoFit/>
          </a:bodyPr>
          <a:lstStyle/>
          <a:p>
            <a:r>
              <a:rPr lang="en-US" dirty="0"/>
              <a:t>1600 PRU Constables</a:t>
            </a:r>
          </a:p>
          <a:p>
            <a:endParaRPr lang="en-US" dirty="0"/>
          </a:p>
          <a:p>
            <a:r>
              <a:rPr lang="en-US" dirty="0"/>
              <a:t>Approximately 7% or 113 PRU constables away for leave - </a:t>
            </a:r>
            <a:r>
              <a:rPr lang="en-US" sz="1400" dirty="0"/>
              <a:t>(Romeo-</a:t>
            </a:r>
            <a:r>
              <a:rPr lang="en-US" sz="1400" dirty="0" err="1"/>
              <a:t>Beehler</a:t>
            </a:r>
            <a:r>
              <a:rPr lang="en-US" sz="1400" dirty="0"/>
              <a:t>, 2022)</a:t>
            </a:r>
          </a:p>
          <a:p>
            <a:endParaRPr lang="en-US" dirty="0"/>
          </a:p>
          <a:p>
            <a:r>
              <a:rPr lang="en-US" dirty="0"/>
              <a:t>Approximately 14% or 230  PRU constables assigned to light duty- </a:t>
            </a:r>
            <a:r>
              <a:rPr lang="en-US" sz="1400" dirty="0"/>
              <a:t>(Romeo-</a:t>
            </a:r>
            <a:r>
              <a:rPr lang="en-US" sz="1400" dirty="0" err="1"/>
              <a:t>Beehler</a:t>
            </a:r>
            <a:r>
              <a:rPr lang="en-US" sz="1400" dirty="0"/>
              <a:t>, 2022)</a:t>
            </a:r>
          </a:p>
          <a:p>
            <a:endParaRPr lang="en-US" dirty="0"/>
          </a:p>
          <a:p>
            <a:r>
              <a:rPr lang="en-US" dirty="0"/>
              <a:t>Assuming two constables per PRU dispatch unit especially for priority 1 and 2 calls</a:t>
            </a:r>
          </a:p>
          <a:p>
            <a:endParaRPr lang="en-US" dirty="0"/>
          </a:p>
          <a:p>
            <a:r>
              <a:rPr lang="en-US" dirty="0"/>
              <a:t>17 divisions in the TPS</a:t>
            </a:r>
          </a:p>
          <a:p>
            <a:endParaRPr lang="en-US" dirty="0"/>
          </a:p>
          <a:p>
            <a:r>
              <a:rPr lang="en-US" dirty="0"/>
              <a:t>1600-230-113= 1257</a:t>
            </a:r>
          </a:p>
          <a:p>
            <a:endParaRPr lang="en-US" dirty="0"/>
          </a:p>
          <a:p>
            <a:r>
              <a:rPr lang="en-US" dirty="0"/>
              <a:t>Approximately 1257 deployable officers at a given time (will factor in the variation in the model)</a:t>
            </a:r>
          </a:p>
          <a:p>
            <a:endParaRPr lang="en-US" dirty="0"/>
          </a:p>
          <a:p>
            <a:r>
              <a:rPr lang="en-US" dirty="0"/>
              <a:t>1257/2= 628.5</a:t>
            </a:r>
          </a:p>
          <a:p>
            <a:endParaRPr lang="en-US" dirty="0"/>
          </a:p>
          <a:p>
            <a:r>
              <a:rPr lang="en-US" dirty="0"/>
              <a:t>Cant have half a person so approximately 628 units at a given time</a:t>
            </a:r>
          </a:p>
          <a:p>
            <a:endParaRPr lang="en-US" dirty="0"/>
          </a:p>
          <a:p>
            <a:endParaRPr lang="en-US" dirty="0"/>
          </a:p>
          <a:p>
            <a:endParaRPr lang="en-CA" dirty="0"/>
          </a:p>
        </p:txBody>
      </p:sp>
      <p:sp>
        <p:nvSpPr>
          <p:cNvPr id="13" name="TextBox 12">
            <a:extLst>
              <a:ext uri="{FF2B5EF4-FFF2-40B4-BE49-F238E27FC236}">
                <a16:creationId xmlns:a16="http://schemas.microsoft.com/office/drawing/2014/main" id="{B814497B-FB13-36D6-A585-E9746545E24A}"/>
              </a:ext>
            </a:extLst>
          </p:cNvPr>
          <p:cNvSpPr txBox="1"/>
          <p:nvPr/>
        </p:nvSpPr>
        <p:spPr>
          <a:xfrm>
            <a:off x="6393661" y="1242014"/>
            <a:ext cx="5025706" cy="2677656"/>
          </a:xfrm>
          <a:prstGeom prst="rect">
            <a:avLst/>
          </a:prstGeom>
          <a:noFill/>
        </p:spPr>
        <p:txBody>
          <a:bodyPr wrap="square">
            <a:spAutoFit/>
          </a:bodyPr>
          <a:lstStyle/>
          <a:p>
            <a:r>
              <a:rPr lang="en-US" dirty="0"/>
              <a:t>628/17 = 36.94 patrol units per division</a:t>
            </a:r>
          </a:p>
          <a:p>
            <a:endParaRPr lang="en-US" dirty="0"/>
          </a:p>
          <a:p>
            <a:r>
              <a:rPr lang="en-US" dirty="0"/>
              <a:t>Approximately 37 patrol units per division (some might be in one car)</a:t>
            </a:r>
          </a:p>
          <a:p>
            <a:endParaRPr lang="en-US" dirty="0"/>
          </a:p>
          <a:p>
            <a:r>
              <a:rPr lang="en-US" dirty="0"/>
              <a:t>Assuming each officer works 10 hour shifts</a:t>
            </a:r>
          </a:p>
          <a:p>
            <a:endParaRPr lang="en-CA" dirty="0">
              <a:hlinkClick r:id="rId2"/>
            </a:endParaRPr>
          </a:p>
          <a:p>
            <a:r>
              <a:rPr lang="en-CA" dirty="0">
                <a:hlinkClick r:id="rId2"/>
              </a:rPr>
              <a:t>https://developers.google.com/optimization/scheduling/employee_scheduling</a:t>
            </a:r>
            <a:endParaRPr lang="en-CA" dirty="0"/>
          </a:p>
          <a:p>
            <a:endParaRPr lang="en-CA" dirty="0"/>
          </a:p>
          <a:p>
            <a:endParaRPr lang="en-CA" dirty="0"/>
          </a:p>
          <a:p>
            <a:endParaRPr lang="en-CA" dirty="0"/>
          </a:p>
        </p:txBody>
      </p:sp>
    </p:spTree>
    <p:extLst>
      <p:ext uri="{BB962C8B-B14F-4D97-AF65-F5344CB8AC3E}">
        <p14:creationId xmlns:p14="http://schemas.microsoft.com/office/powerpoint/2010/main" val="2190023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444;p11">
            <a:extLst>
              <a:ext uri="{FF2B5EF4-FFF2-40B4-BE49-F238E27FC236}">
                <a16:creationId xmlns:a16="http://schemas.microsoft.com/office/drawing/2014/main" id="{6245832E-E599-5D9A-5B18-092CF1878DB7}"/>
              </a:ext>
            </a:extLst>
          </p:cNvPr>
          <p:cNvSpPr/>
          <p:nvPr/>
        </p:nvSpPr>
        <p:spPr>
          <a:xfrm>
            <a:off x="8810123" y="2705495"/>
            <a:ext cx="1046890" cy="81486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latin typeface="Helvetica Neue Light"/>
                <a:ea typeface="Helvetica Neue Light"/>
                <a:cs typeface="Helvetica Neue Light"/>
                <a:sym typeface="Helvetica Neue Light"/>
              </a:rPr>
              <a:t>Past Data Scenarios</a:t>
            </a:r>
            <a:endParaRPr sz="1200">
              <a:solidFill>
                <a:schemeClr val="tx1"/>
              </a:solidFill>
              <a:latin typeface="Helvetica Neue Light"/>
              <a:ea typeface="Helvetica Neue Light"/>
              <a:cs typeface="Helvetica Neue Light"/>
              <a:sym typeface="Helvetica Neue Light"/>
            </a:endParaRPr>
          </a:p>
        </p:txBody>
      </p:sp>
      <p:sp>
        <p:nvSpPr>
          <p:cNvPr id="11" name="Google Shape;444;p11">
            <a:extLst>
              <a:ext uri="{FF2B5EF4-FFF2-40B4-BE49-F238E27FC236}">
                <a16:creationId xmlns:a16="http://schemas.microsoft.com/office/drawing/2014/main" id="{A402BD65-91BF-6FB1-E3C5-32F34407D7BA}"/>
              </a:ext>
            </a:extLst>
          </p:cNvPr>
          <p:cNvSpPr/>
          <p:nvPr/>
        </p:nvSpPr>
        <p:spPr>
          <a:xfrm>
            <a:off x="8810123" y="3742659"/>
            <a:ext cx="1046890" cy="81486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tx1"/>
                </a:solidFill>
                <a:latin typeface="Helvetica Neue Light"/>
                <a:ea typeface="Helvetica Neue Light"/>
                <a:cs typeface="Helvetica Neue Light"/>
                <a:sym typeface="Helvetica Neue Light"/>
              </a:rPr>
              <a:t>Response Time Variation</a:t>
            </a:r>
            <a:endParaRPr sz="1200" dirty="0">
              <a:solidFill>
                <a:schemeClr val="tx1"/>
              </a:solidFill>
              <a:latin typeface="Helvetica Neue Light"/>
              <a:ea typeface="Helvetica Neue Light"/>
              <a:cs typeface="Helvetica Neue Light"/>
              <a:sym typeface="Helvetica Neue Light"/>
            </a:endParaRPr>
          </a:p>
        </p:txBody>
      </p:sp>
      <p:pic>
        <p:nvPicPr>
          <p:cNvPr id="12" name="Picture 11" descr="A picture containing graphics, screenshot, graphic design, circle&#10;&#10;Description automatically generated">
            <a:extLst>
              <a:ext uri="{FF2B5EF4-FFF2-40B4-BE49-F238E27FC236}">
                <a16:creationId xmlns:a16="http://schemas.microsoft.com/office/drawing/2014/main" id="{3019CB1D-3E34-E506-1407-60CF943DCA8A}"/>
              </a:ext>
            </a:extLst>
          </p:cNvPr>
          <p:cNvPicPr>
            <a:picLocks noChangeAspect="1"/>
          </p:cNvPicPr>
          <p:nvPr/>
        </p:nvPicPr>
        <p:blipFill>
          <a:blip r:embed="rId2"/>
          <a:stretch>
            <a:fillRect/>
          </a:stretch>
        </p:blipFill>
        <p:spPr>
          <a:xfrm>
            <a:off x="7906132" y="3787630"/>
            <a:ext cx="493645" cy="493645"/>
          </a:xfrm>
          <a:prstGeom prst="rect">
            <a:avLst/>
          </a:prstGeom>
        </p:spPr>
      </p:pic>
      <p:pic>
        <p:nvPicPr>
          <p:cNvPr id="13" name="Picture 12" descr="A picture containing graphics, colorfulness, screenshot, creativity&#10;&#10;Description automatically generated">
            <a:extLst>
              <a:ext uri="{FF2B5EF4-FFF2-40B4-BE49-F238E27FC236}">
                <a16:creationId xmlns:a16="http://schemas.microsoft.com/office/drawing/2014/main" id="{1AE11132-FEB1-6AEC-D343-9C4488DF145D}"/>
              </a:ext>
            </a:extLst>
          </p:cNvPr>
          <p:cNvPicPr>
            <a:picLocks noChangeAspect="1"/>
          </p:cNvPicPr>
          <p:nvPr/>
        </p:nvPicPr>
        <p:blipFill>
          <a:blip r:embed="rId3"/>
          <a:stretch>
            <a:fillRect/>
          </a:stretch>
        </p:blipFill>
        <p:spPr>
          <a:xfrm>
            <a:off x="7910369" y="4266016"/>
            <a:ext cx="469119" cy="469119"/>
          </a:xfrm>
          <a:prstGeom prst="rect">
            <a:avLst/>
          </a:prstGeom>
        </p:spPr>
      </p:pic>
      <p:pic>
        <p:nvPicPr>
          <p:cNvPr id="14" name="Picture 13" descr="A picture containing screenshot, creativity, design&#10;&#10;Description automatically generated with medium confidence">
            <a:extLst>
              <a:ext uri="{FF2B5EF4-FFF2-40B4-BE49-F238E27FC236}">
                <a16:creationId xmlns:a16="http://schemas.microsoft.com/office/drawing/2014/main" id="{E41C2171-8F39-F26C-A7AE-F4C8872E8DDF}"/>
              </a:ext>
            </a:extLst>
          </p:cNvPr>
          <p:cNvPicPr>
            <a:picLocks noChangeAspect="1"/>
          </p:cNvPicPr>
          <p:nvPr/>
        </p:nvPicPr>
        <p:blipFill>
          <a:blip r:embed="rId4"/>
          <a:stretch>
            <a:fillRect/>
          </a:stretch>
        </p:blipFill>
        <p:spPr>
          <a:xfrm>
            <a:off x="11178071" y="3832416"/>
            <a:ext cx="404074" cy="404074"/>
          </a:xfrm>
          <a:prstGeom prst="rect">
            <a:avLst/>
          </a:prstGeom>
        </p:spPr>
      </p:pic>
      <p:pic>
        <p:nvPicPr>
          <p:cNvPr id="15" name="Picture 14" descr="A picture containing graphics, graphic design, colorfulness, font&#10;&#10;Description automatically generated">
            <a:extLst>
              <a:ext uri="{FF2B5EF4-FFF2-40B4-BE49-F238E27FC236}">
                <a16:creationId xmlns:a16="http://schemas.microsoft.com/office/drawing/2014/main" id="{F3363C98-7773-D14C-521D-D4AE2DA943B1}"/>
              </a:ext>
            </a:extLst>
          </p:cNvPr>
          <p:cNvPicPr>
            <a:picLocks noChangeAspect="1"/>
          </p:cNvPicPr>
          <p:nvPr/>
        </p:nvPicPr>
        <p:blipFill>
          <a:blip r:embed="rId5"/>
          <a:stretch>
            <a:fillRect/>
          </a:stretch>
        </p:blipFill>
        <p:spPr>
          <a:xfrm>
            <a:off x="10184060" y="2789991"/>
            <a:ext cx="510599" cy="510599"/>
          </a:xfrm>
          <a:prstGeom prst="rect">
            <a:avLst/>
          </a:prstGeom>
        </p:spPr>
      </p:pic>
      <p:sp>
        <p:nvSpPr>
          <p:cNvPr id="16" name="Google Shape;444;p11">
            <a:extLst>
              <a:ext uri="{FF2B5EF4-FFF2-40B4-BE49-F238E27FC236}">
                <a16:creationId xmlns:a16="http://schemas.microsoft.com/office/drawing/2014/main" id="{348D768A-8B97-1AAE-4D8D-47A7C1FB047E}"/>
              </a:ext>
            </a:extLst>
          </p:cNvPr>
          <p:cNvSpPr/>
          <p:nvPr/>
        </p:nvSpPr>
        <p:spPr>
          <a:xfrm>
            <a:off x="8312031" y="4779823"/>
            <a:ext cx="2043073" cy="690453"/>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latin typeface="Helvetica Neue Light"/>
                <a:ea typeface="Helvetica Neue Light"/>
                <a:cs typeface="Helvetica Neue Light"/>
                <a:sym typeface="Helvetica Neue Light"/>
              </a:rPr>
              <a:t>Codify Neighborhoods</a:t>
            </a:r>
            <a:endParaRPr sz="1200">
              <a:solidFill>
                <a:schemeClr val="tx1"/>
              </a:solidFill>
              <a:latin typeface="Helvetica Neue Light"/>
              <a:ea typeface="Helvetica Neue Light"/>
              <a:cs typeface="Helvetica Neue Light"/>
              <a:sym typeface="Helvetica Neue Light"/>
            </a:endParaRPr>
          </a:p>
        </p:txBody>
      </p:sp>
      <p:pic>
        <p:nvPicPr>
          <p:cNvPr id="17" name="Picture 16" descr="A calendar with a picture of a beach and umbrella&#10;&#10;Description automatically generated with medium confidence">
            <a:extLst>
              <a:ext uri="{FF2B5EF4-FFF2-40B4-BE49-F238E27FC236}">
                <a16:creationId xmlns:a16="http://schemas.microsoft.com/office/drawing/2014/main" id="{3F066AA6-483F-904F-703C-77C3CF30D014}"/>
              </a:ext>
            </a:extLst>
          </p:cNvPr>
          <p:cNvPicPr>
            <a:picLocks noChangeAspect="1"/>
          </p:cNvPicPr>
          <p:nvPr/>
        </p:nvPicPr>
        <p:blipFill>
          <a:blip r:embed="rId6"/>
          <a:stretch>
            <a:fillRect/>
          </a:stretch>
        </p:blipFill>
        <p:spPr>
          <a:xfrm>
            <a:off x="10184060" y="3764086"/>
            <a:ext cx="510600" cy="510600"/>
          </a:xfrm>
          <a:prstGeom prst="rect">
            <a:avLst/>
          </a:prstGeom>
        </p:spPr>
      </p:pic>
      <p:pic>
        <p:nvPicPr>
          <p:cNvPr id="18" name="Picture 17" descr="A group of houses with different colored roofs&#10;&#10;Description automatically generated with low confidence">
            <a:extLst>
              <a:ext uri="{FF2B5EF4-FFF2-40B4-BE49-F238E27FC236}">
                <a16:creationId xmlns:a16="http://schemas.microsoft.com/office/drawing/2014/main" id="{400E6A34-8CB4-7822-5B7C-77720F67F888}"/>
              </a:ext>
            </a:extLst>
          </p:cNvPr>
          <p:cNvPicPr>
            <a:picLocks noChangeAspect="1"/>
          </p:cNvPicPr>
          <p:nvPr/>
        </p:nvPicPr>
        <p:blipFill>
          <a:blip r:embed="rId7"/>
          <a:stretch>
            <a:fillRect/>
          </a:stretch>
        </p:blipFill>
        <p:spPr>
          <a:xfrm>
            <a:off x="10086434" y="5118461"/>
            <a:ext cx="523867" cy="523867"/>
          </a:xfrm>
          <a:prstGeom prst="rect">
            <a:avLst/>
          </a:prstGeom>
        </p:spPr>
      </p:pic>
      <p:grpSp>
        <p:nvGrpSpPr>
          <p:cNvPr id="59" name="Group 58">
            <a:extLst>
              <a:ext uri="{FF2B5EF4-FFF2-40B4-BE49-F238E27FC236}">
                <a16:creationId xmlns:a16="http://schemas.microsoft.com/office/drawing/2014/main" id="{580D2C4F-6587-B959-89B6-412D3071FA13}"/>
              </a:ext>
            </a:extLst>
          </p:cNvPr>
          <p:cNvGrpSpPr/>
          <p:nvPr/>
        </p:nvGrpSpPr>
        <p:grpSpPr>
          <a:xfrm>
            <a:off x="186173" y="5899952"/>
            <a:ext cx="11655289" cy="754381"/>
            <a:chOff x="186173" y="5899952"/>
            <a:chExt cx="11655289" cy="754381"/>
          </a:xfrm>
        </p:grpSpPr>
        <p:sp>
          <p:nvSpPr>
            <p:cNvPr id="38" name="Google Shape;303;p7">
              <a:extLst>
                <a:ext uri="{FF2B5EF4-FFF2-40B4-BE49-F238E27FC236}">
                  <a16:creationId xmlns:a16="http://schemas.microsoft.com/office/drawing/2014/main" id="{696A0877-BFDD-286F-9FBC-931149A40B95}"/>
                </a:ext>
              </a:extLst>
            </p:cNvPr>
            <p:cNvSpPr/>
            <p:nvPr/>
          </p:nvSpPr>
          <p:spPr>
            <a:xfrm>
              <a:off x="1104973" y="5952473"/>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sp>
          <p:nvSpPr>
            <p:cNvPr id="39" name="Google Shape;305;p7">
              <a:extLst>
                <a:ext uri="{FF2B5EF4-FFF2-40B4-BE49-F238E27FC236}">
                  <a16:creationId xmlns:a16="http://schemas.microsoft.com/office/drawing/2014/main" id="{4153C4FB-A4A5-D8DE-5FDA-A6B494BE013B}"/>
                </a:ext>
              </a:extLst>
            </p:cNvPr>
            <p:cNvSpPr/>
            <p:nvPr/>
          </p:nvSpPr>
          <p:spPr>
            <a:xfrm>
              <a:off x="3398124" y="5955784"/>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sp>
          <p:nvSpPr>
            <p:cNvPr id="40" name="Google Shape;307;p7">
              <a:extLst>
                <a:ext uri="{FF2B5EF4-FFF2-40B4-BE49-F238E27FC236}">
                  <a16:creationId xmlns:a16="http://schemas.microsoft.com/office/drawing/2014/main" id="{51471EA5-394B-2EA1-5C21-A6932DDA30BB}"/>
                </a:ext>
              </a:extLst>
            </p:cNvPr>
            <p:cNvSpPr/>
            <p:nvPr/>
          </p:nvSpPr>
          <p:spPr>
            <a:xfrm>
              <a:off x="5600997" y="5955784"/>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sp>
          <p:nvSpPr>
            <p:cNvPr id="41" name="Google Shape;308;p7">
              <a:extLst>
                <a:ext uri="{FF2B5EF4-FFF2-40B4-BE49-F238E27FC236}">
                  <a16:creationId xmlns:a16="http://schemas.microsoft.com/office/drawing/2014/main" id="{34AED005-34D8-0965-D967-A56F7C0E00CC}"/>
                </a:ext>
              </a:extLst>
            </p:cNvPr>
            <p:cNvSpPr/>
            <p:nvPr/>
          </p:nvSpPr>
          <p:spPr>
            <a:xfrm>
              <a:off x="7816574" y="5955784"/>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pic>
          <p:nvPicPr>
            <p:cNvPr id="42" name="Picture 41" descr="A light bulb with rays of light&#10;&#10;Description automatically generated with low confidence">
              <a:extLst>
                <a:ext uri="{FF2B5EF4-FFF2-40B4-BE49-F238E27FC236}">
                  <a16:creationId xmlns:a16="http://schemas.microsoft.com/office/drawing/2014/main" id="{9803E150-4FCF-3314-E511-0580A2ADD2E1}"/>
                </a:ext>
              </a:extLst>
            </p:cNvPr>
            <p:cNvPicPr>
              <a:picLocks noChangeAspect="1"/>
            </p:cNvPicPr>
            <p:nvPr/>
          </p:nvPicPr>
          <p:blipFill>
            <a:blip r:embed="rId8"/>
            <a:stretch>
              <a:fillRect/>
            </a:stretch>
          </p:blipFill>
          <p:spPr>
            <a:xfrm>
              <a:off x="3519714" y="5899952"/>
              <a:ext cx="549481" cy="549481"/>
            </a:xfrm>
            <a:prstGeom prst="rect">
              <a:avLst/>
            </a:prstGeom>
          </p:spPr>
        </p:pic>
        <p:sp>
          <p:nvSpPr>
            <p:cNvPr id="43" name="Google Shape;309;p7">
              <a:extLst>
                <a:ext uri="{FF2B5EF4-FFF2-40B4-BE49-F238E27FC236}">
                  <a16:creationId xmlns:a16="http://schemas.microsoft.com/office/drawing/2014/main" id="{7F59E3D2-97A5-A1CA-7A6C-8B99CF875D46}"/>
                </a:ext>
              </a:extLst>
            </p:cNvPr>
            <p:cNvSpPr/>
            <p:nvPr/>
          </p:nvSpPr>
          <p:spPr>
            <a:xfrm>
              <a:off x="10135264" y="5955784"/>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Helvetica Neue Light"/>
                <a:ea typeface="Helvetica Neue Light"/>
                <a:cs typeface="Helvetica Neue Light"/>
                <a:sym typeface="Helvetica Neue Light"/>
              </a:endParaRPr>
            </a:p>
          </p:txBody>
        </p:sp>
        <p:pic>
          <p:nvPicPr>
            <p:cNvPr id="44" name="Picture 43" descr="A picture containing font, text, logo, symbol&#10;&#10;Description automatically generated">
              <a:extLst>
                <a:ext uri="{FF2B5EF4-FFF2-40B4-BE49-F238E27FC236}">
                  <a16:creationId xmlns:a16="http://schemas.microsoft.com/office/drawing/2014/main" id="{29CF1B8E-61BB-6BBF-011B-B5B71C77A008}"/>
                </a:ext>
              </a:extLst>
            </p:cNvPr>
            <p:cNvPicPr>
              <a:picLocks noChangeAspect="1"/>
            </p:cNvPicPr>
            <p:nvPr/>
          </p:nvPicPr>
          <p:blipFill>
            <a:blip r:embed="rId9"/>
            <a:stretch>
              <a:fillRect/>
            </a:stretch>
          </p:blipFill>
          <p:spPr>
            <a:xfrm>
              <a:off x="5750167" y="5926620"/>
              <a:ext cx="496143" cy="496143"/>
            </a:xfrm>
            <a:prstGeom prst="rect">
              <a:avLst/>
            </a:prstGeom>
          </p:spPr>
        </p:pic>
        <p:pic>
          <p:nvPicPr>
            <p:cNvPr id="45" name="Google Shape;311;p7" descr="A picture containing table&#10;&#10;Description automatically generated">
              <a:extLst>
                <a:ext uri="{FF2B5EF4-FFF2-40B4-BE49-F238E27FC236}">
                  <a16:creationId xmlns:a16="http://schemas.microsoft.com/office/drawing/2014/main" id="{E798CCE5-B161-88DB-6B1A-417BD880BBBE}"/>
                </a:ext>
              </a:extLst>
            </p:cNvPr>
            <p:cNvPicPr preferRelativeResize="0"/>
            <p:nvPr/>
          </p:nvPicPr>
          <p:blipFill rotWithShape="1">
            <a:blip r:embed="rId10">
              <a:alphaModFix/>
            </a:blip>
            <a:srcRect/>
            <a:stretch/>
          </p:blipFill>
          <p:spPr>
            <a:xfrm>
              <a:off x="10312521" y="5978549"/>
              <a:ext cx="438147" cy="438147"/>
            </a:xfrm>
            <a:prstGeom prst="rect">
              <a:avLst/>
            </a:prstGeom>
            <a:noFill/>
            <a:ln>
              <a:noFill/>
            </a:ln>
          </p:spPr>
        </p:pic>
        <p:pic>
          <p:nvPicPr>
            <p:cNvPr id="46" name="Picture 45" descr="A picture containing symbol, logo, font, graphics&#10;&#10;Description automatically generated">
              <a:extLst>
                <a:ext uri="{FF2B5EF4-FFF2-40B4-BE49-F238E27FC236}">
                  <a16:creationId xmlns:a16="http://schemas.microsoft.com/office/drawing/2014/main" id="{DEFB68F3-C60D-B07B-DA48-702CA7884A1E}"/>
                </a:ext>
              </a:extLst>
            </p:cNvPr>
            <p:cNvPicPr>
              <a:picLocks noChangeAspect="1"/>
            </p:cNvPicPr>
            <p:nvPr/>
          </p:nvPicPr>
          <p:blipFill>
            <a:blip r:embed="rId11"/>
            <a:stretch>
              <a:fillRect/>
            </a:stretch>
          </p:blipFill>
          <p:spPr>
            <a:xfrm>
              <a:off x="7940180" y="6039935"/>
              <a:ext cx="409498" cy="409498"/>
            </a:xfrm>
            <a:prstGeom prst="rect">
              <a:avLst/>
            </a:prstGeom>
          </p:spPr>
        </p:pic>
        <p:pic>
          <p:nvPicPr>
            <p:cNvPr id="47" name="Google Shape;306;p7" descr="A picture containing drawing, light, window&#10;&#10;Description automatically generated">
              <a:extLst>
                <a:ext uri="{FF2B5EF4-FFF2-40B4-BE49-F238E27FC236}">
                  <a16:creationId xmlns:a16="http://schemas.microsoft.com/office/drawing/2014/main" id="{33ACB4CC-91F9-6AF9-CF6C-6EAE228B8823}"/>
                </a:ext>
              </a:extLst>
            </p:cNvPr>
            <p:cNvPicPr preferRelativeResize="0"/>
            <p:nvPr/>
          </p:nvPicPr>
          <p:blipFill rotWithShape="1">
            <a:blip r:embed="rId12">
              <a:alphaModFix/>
            </a:blip>
            <a:srcRect/>
            <a:stretch/>
          </p:blipFill>
          <p:spPr>
            <a:xfrm>
              <a:off x="1301466" y="5976927"/>
              <a:ext cx="423379" cy="423379"/>
            </a:xfrm>
            <a:prstGeom prst="rect">
              <a:avLst/>
            </a:prstGeom>
            <a:noFill/>
            <a:ln>
              <a:noFill/>
            </a:ln>
          </p:spPr>
        </p:pic>
        <p:grpSp>
          <p:nvGrpSpPr>
            <p:cNvPr id="48" name="Google Shape;313;p7">
              <a:extLst>
                <a:ext uri="{FF2B5EF4-FFF2-40B4-BE49-F238E27FC236}">
                  <a16:creationId xmlns:a16="http://schemas.microsoft.com/office/drawing/2014/main" id="{A5D719D7-6F1F-3F3D-FC41-13371A1E4A45}"/>
                </a:ext>
              </a:extLst>
            </p:cNvPr>
            <p:cNvGrpSpPr/>
            <p:nvPr/>
          </p:nvGrpSpPr>
          <p:grpSpPr>
            <a:xfrm>
              <a:off x="186173" y="6329235"/>
              <a:ext cx="11655289" cy="325098"/>
              <a:chOff x="220717" y="6232123"/>
              <a:chExt cx="11655289" cy="435008"/>
            </a:xfrm>
          </p:grpSpPr>
          <p:sp>
            <p:nvSpPr>
              <p:cNvPr id="49" name="Google Shape;314;p7">
                <a:extLst>
                  <a:ext uri="{FF2B5EF4-FFF2-40B4-BE49-F238E27FC236}">
                    <a16:creationId xmlns:a16="http://schemas.microsoft.com/office/drawing/2014/main" id="{C9FE1075-5A32-E085-7BB5-6ACA55BE068D}"/>
                  </a:ext>
                </a:extLst>
              </p:cNvPr>
              <p:cNvSpPr/>
              <p:nvPr/>
            </p:nvSpPr>
            <p:spPr>
              <a:xfrm>
                <a:off x="220717" y="6232125"/>
                <a:ext cx="11655289" cy="435006"/>
              </a:xfrm>
              <a:prstGeom prst="roundRect">
                <a:avLst>
                  <a:gd name="adj" fmla="val 50000"/>
                </a:avLst>
              </a:prstGeom>
              <a:solidFill>
                <a:srgbClr val="BFBFBF"/>
              </a:solidFill>
              <a:ln w="381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Helvetica Neue Light"/>
                  <a:ea typeface="Helvetica Neue Light"/>
                  <a:cs typeface="Helvetica Neue Light"/>
                  <a:sym typeface="Helvetica Neue Light"/>
                </a:endParaRPr>
              </a:p>
            </p:txBody>
          </p:sp>
          <p:cxnSp>
            <p:nvCxnSpPr>
              <p:cNvPr id="50" name="Google Shape;315;p7">
                <a:extLst>
                  <a:ext uri="{FF2B5EF4-FFF2-40B4-BE49-F238E27FC236}">
                    <a16:creationId xmlns:a16="http://schemas.microsoft.com/office/drawing/2014/main" id="{60BE910F-100F-14CE-9C11-902FBFC79349}"/>
                  </a:ext>
                </a:extLst>
              </p:cNvPr>
              <p:cNvCxnSpPr/>
              <p:nvPr/>
            </p:nvCxnSpPr>
            <p:spPr>
              <a:xfrm>
                <a:off x="2781892" y="6232123"/>
                <a:ext cx="0" cy="435006"/>
              </a:xfrm>
              <a:prstGeom prst="straightConnector1">
                <a:avLst/>
              </a:prstGeom>
              <a:noFill/>
              <a:ln w="38100" cap="flat" cmpd="sng">
                <a:solidFill>
                  <a:srgbClr val="7F7F7F"/>
                </a:solidFill>
                <a:prstDash val="solid"/>
                <a:miter lim="800000"/>
                <a:headEnd type="none" w="sm" len="sm"/>
                <a:tailEnd type="none" w="sm" len="sm"/>
              </a:ln>
            </p:spPr>
          </p:cxnSp>
          <p:cxnSp>
            <p:nvCxnSpPr>
              <p:cNvPr id="51" name="Google Shape;316;p7">
                <a:extLst>
                  <a:ext uri="{FF2B5EF4-FFF2-40B4-BE49-F238E27FC236}">
                    <a16:creationId xmlns:a16="http://schemas.microsoft.com/office/drawing/2014/main" id="{3CF5A9F4-5360-BA27-3B0E-665707203021}"/>
                  </a:ext>
                </a:extLst>
              </p:cNvPr>
              <p:cNvCxnSpPr/>
              <p:nvPr/>
            </p:nvCxnSpPr>
            <p:spPr>
              <a:xfrm>
                <a:off x="4944772" y="6232125"/>
                <a:ext cx="0" cy="435006"/>
              </a:xfrm>
              <a:prstGeom prst="straightConnector1">
                <a:avLst/>
              </a:prstGeom>
              <a:noFill/>
              <a:ln w="38100" cap="flat" cmpd="sng">
                <a:solidFill>
                  <a:srgbClr val="7F7F7F"/>
                </a:solidFill>
                <a:prstDash val="solid"/>
                <a:miter lim="800000"/>
                <a:headEnd type="none" w="sm" len="sm"/>
                <a:tailEnd type="none" w="sm" len="sm"/>
              </a:ln>
            </p:spPr>
          </p:cxnSp>
          <p:cxnSp>
            <p:nvCxnSpPr>
              <p:cNvPr id="52" name="Google Shape;317;p7">
                <a:extLst>
                  <a:ext uri="{FF2B5EF4-FFF2-40B4-BE49-F238E27FC236}">
                    <a16:creationId xmlns:a16="http://schemas.microsoft.com/office/drawing/2014/main" id="{AEFF3C38-9342-C500-6714-B5FDD86449BE}"/>
                  </a:ext>
                </a:extLst>
              </p:cNvPr>
              <p:cNvCxnSpPr/>
              <p:nvPr/>
            </p:nvCxnSpPr>
            <p:spPr>
              <a:xfrm>
                <a:off x="7107652" y="6232123"/>
                <a:ext cx="0" cy="435006"/>
              </a:xfrm>
              <a:prstGeom prst="straightConnector1">
                <a:avLst/>
              </a:prstGeom>
              <a:noFill/>
              <a:ln w="38100" cap="flat" cmpd="sng">
                <a:solidFill>
                  <a:srgbClr val="7F7F7F"/>
                </a:solidFill>
                <a:prstDash val="solid"/>
                <a:miter lim="800000"/>
                <a:headEnd type="none" w="sm" len="sm"/>
                <a:tailEnd type="none" w="sm" len="sm"/>
              </a:ln>
            </p:spPr>
          </p:cxnSp>
          <p:cxnSp>
            <p:nvCxnSpPr>
              <p:cNvPr id="53" name="Google Shape;318;p7">
                <a:extLst>
                  <a:ext uri="{FF2B5EF4-FFF2-40B4-BE49-F238E27FC236}">
                    <a16:creationId xmlns:a16="http://schemas.microsoft.com/office/drawing/2014/main" id="{1F80BA9A-023B-CBBB-71AA-FF960B26C2A6}"/>
                  </a:ext>
                </a:extLst>
              </p:cNvPr>
              <p:cNvCxnSpPr/>
              <p:nvPr/>
            </p:nvCxnSpPr>
            <p:spPr>
              <a:xfrm>
                <a:off x="9270531" y="6232123"/>
                <a:ext cx="0" cy="435006"/>
              </a:xfrm>
              <a:prstGeom prst="straightConnector1">
                <a:avLst/>
              </a:prstGeom>
              <a:noFill/>
              <a:ln w="38100" cap="flat" cmpd="sng">
                <a:solidFill>
                  <a:srgbClr val="7F7F7F"/>
                </a:solidFill>
                <a:prstDash val="solid"/>
                <a:miter lim="800000"/>
                <a:headEnd type="none" w="sm" len="sm"/>
                <a:tailEnd type="none" w="sm" len="sm"/>
              </a:ln>
            </p:spPr>
          </p:cxnSp>
          <p:sp>
            <p:nvSpPr>
              <p:cNvPr id="54" name="Google Shape;319;p7">
                <a:extLst>
                  <a:ext uri="{FF2B5EF4-FFF2-40B4-BE49-F238E27FC236}">
                    <a16:creationId xmlns:a16="http://schemas.microsoft.com/office/drawing/2014/main" id="{794CBA3F-ABA6-1E3E-5E6B-488CCF294AF7}"/>
                  </a:ext>
                </a:extLst>
              </p:cNvPr>
              <p:cNvSpPr txBox="1"/>
              <p:nvPr/>
            </p:nvSpPr>
            <p:spPr>
              <a:xfrm>
                <a:off x="395585" y="6267618"/>
                <a:ext cx="2318480"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Problem Statement</a:t>
                </a:r>
                <a:endParaRPr sz="1100" dirty="0"/>
              </a:p>
            </p:txBody>
          </p:sp>
          <p:sp>
            <p:nvSpPr>
              <p:cNvPr id="55" name="Google Shape;320;p7">
                <a:extLst>
                  <a:ext uri="{FF2B5EF4-FFF2-40B4-BE49-F238E27FC236}">
                    <a16:creationId xmlns:a16="http://schemas.microsoft.com/office/drawing/2014/main" id="{35D22184-8BAD-C31D-0C89-16F61E0A1FF9}"/>
                  </a:ext>
                </a:extLst>
              </p:cNvPr>
              <p:cNvSpPr txBox="1"/>
              <p:nvPr/>
            </p:nvSpPr>
            <p:spPr>
              <a:xfrm>
                <a:off x="2852181" y="6267612"/>
                <a:ext cx="2102563" cy="307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Solution </a:t>
                </a:r>
                <a:endParaRPr sz="1100" dirty="0"/>
              </a:p>
            </p:txBody>
          </p:sp>
          <p:sp>
            <p:nvSpPr>
              <p:cNvPr id="56" name="Google Shape;321;p7">
                <a:extLst>
                  <a:ext uri="{FF2B5EF4-FFF2-40B4-BE49-F238E27FC236}">
                    <a16:creationId xmlns:a16="http://schemas.microsoft.com/office/drawing/2014/main" id="{881B79F1-91FB-0C65-99C5-07BB28A25ECE}"/>
                  </a:ext>
                </a:extLst>
              </p:cNvPr>
              <p:cNvSpPr txBox="1"/>
              <p:nvPr/>
            </p:nvSpPr>
            <p:spPr>
              <a:xfrm>
                <a:off x="4876943" y="6267612"/>
                <a:ext cx="2318480"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External Analysis</a:t>
                </a:r>
                <a:endParaRPr sz="1050" dirty="0">
                  <a:solidFill>
                    <a:schemeClr val="lt1"/>
                  </a:solidFill>
                  <a:latin typeface="Helvetica Neue Light"/>
                  <a:ea typeface="Helvetica Neue Light"/>
                  <a:cs typeface="Helvetica Neue Light"/>
                  <a:sym typeface="Helvetica Neue Light"/>
                </a:endParaRPr>
              </a:p>
            </p:txBody>
          </p:sp>
          <p:sp>
            <p:nvSpPr>
              <p:cNvPr id="57" name="Google Shape;322;p7">
                <a:extLst>
                  <a:ext uri="{FF2B5EF4-FFF2-40B4-BE49-F238E27FC236}">
                    <a16:creationId xmlns:a16="http://schemas.microsoft.com/office/drawing/2014/main" id="{F6D56CF8-F9CB-8713-7022-26B2FA1311CF}"/>
                  </a:ext>
                </a:extLst>
              </p:cNvPr>
              <p:cNvSpPr txBox="1"/>
              <p:nvPr/>
            </p:nvSpPr>
            <p:spPr>
              <a:xfrm>
                <a:off x="9420724" y="6267612"/>
                <a:ext cx="2125646"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Mockup</a:t>
                </a:r>
                <a:endParaRPr sz="1100" dirty="0"/>
              </a:p>
            </p:txBody>
          </p:sp>
          <p:sp>
            <p:nvSpPr>
              <p:cNvPr id="58" name="Google Shape;323;p7">
                <a:extLst>
                  <a:ext uri="{FF2B5EF4-FFF2-40B4-BE49-F238E27FC236}">
                    <a16:creationId xmlns:a16="http://schemas.microsoft.com/office/drawing/2014/main" id="{46772BBC-8438-0194-44DD-E0918B61BB75}"/>
                  </a:ext>
                </a:extLst>
              </p:cNvPr>
              <p:cNvSpPr txBox="1"/>
              <p:nvPr/>
            </p:nvSpPr>
            <p:spPr>
              <a:xfrm>
                <a:off x="7195423" y="6267612"/>
                <a:ext cx="1988047"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Next Steps</a:t>
                </a:r>
                <a:endParaRPr sz="1100" dirty="0"/>
              </a:p>
            </p:txBody>
          </p:sp>
        </p:grpSp>
      </p:grpSp>
      <p:sp>
        <p:nvSpPr>
          <p:cNvPr id="60" name="Google Shape;218;p6">
            <a:extLst>
              <a:ext uri="{FF2B5EF4-FFF2-40B4-BE49-F238E27FC236}">
                <a16:creationId xmlns:a16="http://schemas.microsoft.com/office/drawing/2014/main" id="{064C88E7-ABE4-8940-9E2F-5FEDF2988D90}"/>
              </a:ext>
            </a:extLst>
          </p:cNvPr>
          <p:cNvSpPr/>
          <p:nvPr/>
        </p:nvSpPr>
        <p:spPr>
          <a:xfrm>
            <a:off x="186173" y="352642"/>
            <a:ext cx="11011011" cy="675874"/>
          </a:xfrm>
          <a:prstGeom prst="parallelogram">
            <a:avLst>
              <a:gd name="adj" fmla="val 25000"/>
            </a:avLst>
          </a:prstGeom>
          <a:solidFill>
            <a:schemeClr val="accent1">
              <a:lumMod val="40000"/>
              <a:lumOff val="60000"/>
            </a:schemeClr>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 name="Google Shape;209;p5">
            <a:extLst>
              <a:ext uri="{FF2B5EF4-FFF2-40B4-BE49-F238E27FC236}">
                <a16:creationId xmlns:a16="http://schemas.microsoft.com/office/drawing/2014/main" id="{5BC805D5-C7DB-CFEF-EE6C-F0B0AF706320}"/>
              </a:ext>
            </a:extLst>
          </p:cNvPr>
          <p:cNvSpPr txBox="1"/>
          <p:nvPr/>
        </p:nvSpPr>
        <p:spPr>
          <a:xfrm>
            <a:off x="486136" y="335666"/>
            <a:ext cx="979420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Helvetica Neue Light"/>
                <a:ea typeface="Helvetica Neue Light"/>
                <a:sym typeface="Helvetica Neue Light"/>
              </a:rPr>
              <a:t>Old Graphics</a:t>
            </a:r>
            <a:endParaRPr lang="en-US" dirty="0"/>
          </a:p>
        </p:txBody>
      </p:sp>
    </p:spTree>
    <p:extLst>
      <p:ext uri="{BB962C8B-B14F-4D97-AF65-F5344CB8AC3E}">
        <p14:creationId xmlns:p14="http://schemas.microsoft.com/office/powerpoint/2010/main" val="1559780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Google Shape;218;p6">
            <a:extLst>
              <a:ext uri="{FF2B5EF4-FFF2-40B4-BE49-F238E27FC236}">
                <a16:creationId xmlns:a16="http://schemas.microsoft.com/office/drawing/2014/main" id="{064C88E7-ABE4-8940-9E2F-5FEDF2988D90}"/>
              </a:ext>
            </a:extLst>
          </p:cNvPr>
          <p:cNvSpPr/>
          <p:nvPr/>
        </p:nvSpPr>
        <p:spPr>
          <a:xfrm>
            <a:off x="186173" y="352642"/>
            <a:ext cx="11011011" cy="675874"/>
          </a:xfrm>
          <a:prstGeom prst="parallelogram">
            <a:avLst>
              <a:gd name="adj" fmla="val 25000"/>
            </a:avLst>
          </a:prstGeom>
          <a:solidFill>
            <a:schemeClr val="accent1">
              <a:lumMod val="40000"/>
              <a:lumOff val="60000"/>
            </a:schemeClr>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 name="Google Shape;209;p5">
            <a:extLst>
              <a:ext uri="{FF2B5EF4-FFF2-40B4-BE49-F238E27FC236}">
                <a16:creationId xmlns:a16="http://schemas.microsoft.com/office/drawing/2014/main" id="{5BC805D5-C7DB-CFEF-EE6C-F0B0AF706320}"/>
              </a:ext>
            </a:extLst>
          </p:cNvPr>
          <p:cNvSpPr txBox="1"/>
          <p:nvPr/>
        </p:nvSpPr>
        <p:spPr>
          <a:xfrm>
            <a:off x="486136" y="335666"/>
            <a:ext cx="979420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Helvetica Neue Light"/>
                <a:ea typeface="Helvetica Neue Light"/>
                <a:sym typeface="Helvetica Neue Light"/>
              </a:rPr>
              <a:t>Code File</a:t>
            </a:r>
            <a:endParaRPr lang="en-US" dirty="0"/>
          </a:p>
        </p:txBody>
      </p:sp>
      <p:graphicFrame>
        <p:nvGraphicFramePr>
          <p:cNvPr id="2" name="Object 1">
            <a:extLst>
              <a:ext uri="{FF2B5EF4-FFF2-40B4-BE49-F238E27FC236}">
                <a16:creationId xmlns:a16="http://schemas.microsoft.com/office/drawing/2014/main" id="{B0D1E858-F23D-5E1A-33D6-930BF681C8BE}"/>
              </a:ext>
            </a:extLst>
          </p:cNvPr>
          <p:cNvGraphicFramePr>
            <a:graphicFrameLocks noChangeAspect="1"/>
          </p:cNvGraphicFramePr>
          <p:nvPr>
            <p:extLst>
              <p:ext uri="{D42A27DB-BD31-4B8C-83A1-F6EECF244321}">
                <p14:modId xmlns:p14="http://schemas.microsoft.com/office/powerpoint/2010/main" val="868957780"/>
              </p:ext>
            </p:extLst>
          </p:nvPr>
        </p:nvGraphicFramePr>
        <p:xfrm>
          <a:off x="3583393" y="2576914"/>
          <a:ext cx="5025214" cy="2924728"/>
        </p:xfrm>
        <a:graphic>
          <a:graphicData uri="http://schemas.openxmlformats.org/presentationml/2006/ole">
            <mc:AlternateContent xmlns:mc="http://schemas.openxmlformats.org/markup-compatibility/2006">
              <mc:Choice xmlns:v="urn:schemas-microsoft-com:vml" Requires="v">
                <p:oleObj name="Packager Shell Object" showAsIcon="1" r:id="rId2" imgW="599760" imgH="349200" progId="Package">
                  <p:embed/>
                </p:oleObj>
              </mc:Choice>
              <mc:Fallback>
                <p:oleObj name="Packager Shell Object" showAsIcon="1" r:id="rId2" imgW="599760" imgH="349200" progId="Package">
                  <p:embed/>
                  <p:pic>
                    <p:nvPicPr>
                      <p:cNvPr id="0" name=""/>
                      <p:cNvPicPr/>
                      <p:nvPr/>
                    </p:nvPicPr>
                    <p:blipFill>
                      <a:blip r:embed="rId3"/>
                      <a:stretch>
                        <a:fillRect/>
                      </a:stretch>
                    </p:blipFill>
                    <p:spPr>
                      <a:xfrm>
                        <a:off x="3583393" y="2576914"/>
                        <a:ext cx="5025214" cy="2924728"/>
                      </a:xfrm>
                      <a:prstGeom prst="rect">
                        <a:avLst/>
                      </a:prstGeom>
                    </p:spPr>
                  </p:pic>
                </p:oleObj>
              </mc:Fallback>
            </mc:AlternateContent>
          </a:graphicData>
        </a:graphic>
      </p:graphicFrame>
    </p:spTree>
    <p:extLst>
      <p:ext uri="{BB962C8B-B14F-4D97-AF65-F5344CB8AC3E}">
        <p14:creationId xmlns:p14="http://schemas.microsoft.com/office/powerpoint/2010/main" val="3502797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0"/>
          <p:cNvSpPr/>
          <p:nvPr/>
        </p:nvSpPr>
        <p:spPr>
          <a:xfrm>
            <a:off x="186173" y="352642"/>
            <a:ext cx="11011011" cy="675874"/>
          </a:xfrm>
          <a:prstGeom prst="parallelogram">
            <a:avLst>
              <a:gd name="adj" fmla="val 25000"/>
            </a:avLst>
          </a:prstGeom>
          <a:solidFill>
            <a:schemeClr val="accent1">
              <a:lumMod val="40000"/>
              <a:lumOff val="60000"/>
            </a:schemeClr>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7" name="Google Shape;407;p10"/>
          <p:cNvSpPr txBox="1"/>
          <p:nvPr/>
        </p:nvSpPr>
        <p:spPr>
          <a:xfrm>
            <a:off x="486137" y="335666"/>
            <a:ext cx="6664769"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Helvetica Neue Light"/>
                <a:sym typeface="Helvetica Neue Light"/>
              </a:rPr>
              <a:t>Solution: Purpose and Scope</a:t>
            </a:r>
            <a:endParaRPr lang="en-CA" dirty="0">
              <a:solidFill>
                <a:schemeClr val="dk1"/>
              </a:solidFill>
            </a:endParaRPr>
          </a:p>
        </p:txBody>
      </p:sp>
      <p:grpSp>
        <p:nvGrpSpPr>
          <p:cNvPr id="39" name="Group 38">
            <a:extLst>
              <a:ext uri="{FF2B5EF4-FFF2-40B4-BE49-F238E27FC236}">
                <a16:creationId xmlns:a16="http://schemas.microsoft.com/office/drawing/2014/main" id="{15ACE025-72FD-EDDC-181B-8E0131962C7D}"/>
              </a:ext>
            </a:extLst>
          </p:cNvPr>
          <p:cNvGrpSpPr/>
          <p:nvPr/>
        </p:nvGrpSpPr>
        <p:grpSpPr>
          <a:xfrm>
            <a:off x="186173" y="1165848"/>
            <a:ext cx="6574575" cy="991402"/>
            <a:chOff x="302085" y="1316067"/>
            <a:chExt cx="6016441" cy="991402"/>
          </a:xfrm>
        </p:grpSpPr>
        <p:grpSp>
          <p:nvGrpSpPr>
            <p:cNvPr id="392" name="Google Shape;392;p10"/>
            <p:cNvGrpSpPr/>
            <p:nvPr/>
          </p:nvGrpSpPr>
          <p:grpSpPr>
            <a:xfrm rot="16200000" flipH="1">
              <a:off x="2814605" y="-1196453"/>
              <a:ext cx="991402" cy="6016441"/>
              <a:chOff x="4825797" y="2522058"/>
              <a:chExt cx="1458033" cy="9260928"/>
            </a:xfrm>
          </p:grpSpPr>
          <p:sp>
            <p:nvSpPr>
              <p:cNvPr id="393" name="Google Shape;393;p10"/>
              <p:cNvSpPr/>
              <p:nvPr/>
            </p:nvSpPr>
            <p:spPr>
              <a:xfrm rot="-5400000">
                <a:off x="4856839" y="2491016"/>
                <a:ext cx="1395950" cy="1458033"/>
              </a:xfrm>
              <a:prstGeom prst="flowChartDelay">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nvGrpSpPr>
              <p:cNvPr id="394" name="Google Shape;394;p10"/>
              <p:cNvGrpSpPr/>
              <p:nvPr/>
            </p:nvGrpSpPr>
            <p:grpSpPr>
              <a:xfrm>
                <a:off x="4825799" y="2597456"/>
                <a:ext cx="1458029" cy="9185530"/>
                <a:chOff x="4939303" y="2355273"/>
                <a:chExt cx="1544375" cy="9787543"/>
              </a:xfrm>
            </p:grpSpPr>
            <p:sp>
              <p:nvSpPr>
                <p:cNvPr id="395" name="Google Shape;395;p10"/>
                <p:cNvSpPr/>
                <p:nvPr/>
              </p:nvSpPr>
              <p:spPr>
                <a:xfrm>
                  <a:off x="4939303" y="3060074"/>
                  <a:ext cx="1544375" cy="9082742"/>
                </a:xfrm>
                <a:prstGeom prst="rect">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6" name="Google Shape;396;p10"/>
                <p:cNvSpPr/>
                <p:nvPr/>
              </p:nvSpPr>
              <p:spPr>
                <a:xfrm>
                  <a:off x="5002031" y="2355273"/>
                  <a:ext cx="1409596" cy="140959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sp>
          <p:nvSpPr>
            <p:cNvPr id="32" name="Google Shape;90;p1">
              <a:extLst>
                <a:ext uri="{FF2B5EF4-FFF2-40B4-BE49-F238E27FC236}">
                  <a16:creationId xmlns:a16="http://schemas.microsoft.com/office/drawing/2014/main" id="{3327976D-6C8F-BEA5-9104-678A7BE0E16F}"/>
                </a:ext>
              </a:extLst>
            </p:cNvPr>
            <p:cNvSpPr/>
            <p:nvPr/>
          </p:nvSpPr>
          <p:spPr>
            <a:xfrm>
              <a:off x="328929" y="1399168"/>
              <a:ext cx="903708"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0" i="0" u="none" strike="noStrike" cap="none">
                  <a:solidFill>
                    <a:schemeClr val="dk1"/>
                  </a:solidFill>
                  <a:latin typeface="Helvetica Neue Light"/>
                  <a:ea typeface="Helvetica Neue Light"/>
                  <a:cs typeface="Helvetica Neue Light"/>
                  <a:sym typeface="Helvetica Neue Light"/>
                </a:rPr>
                <a:t>🤖</a:t>
              </a:r>
              <a:endParaRPr sz="1000"/>
            </a:p>
          </p:txBody>
        </p:sp>
      </p:grpSp>
      <p:sp>
        <p:nvSpPr>
          <p:cNvPr id="2" name="Google Shape;403;p10">
            <a:extLst>
              <a:ext uri="{FF2B5EF4-FFF2-40B4-BE49-F238E27FC236}">
                <a16:creationId xmlns:a16="http://schemas.microsoft.com/office/drawing/2014/main" id="{B1D5FFA8-FAB7-F9F9-6916-71526D0334F2}"/>
              </a:ext>
            </a:extLst>
          </p:cNvPr>
          <p:cNvSpPr/>
          <p:nvPr/>
        </p:nvSpPr>
        <p:spPr>
          <a:xfrm rot="10800000">
            <a:off x="7082213" y="1174316"/>
            <a:ext cx="152919" cy="4577074"/>
          </a:xfrm>
          <a:prstGeom prst="roundRect">
            <a:avLst>
              <a:gd name="adj" fmla="val 50000"/>
            </a:avLst>
          </a:prstGeom>
          <a:gradFill>
            <a:gsLst>
              <a:gs pos="0">
                <a:schemeClr val="accent5"/>
              </a:gs>
              <a:gs pos="25000">
                <a:srgbClr val="FAADAE"/>
              </a:gs>
              <a:gs pos="50000">
                <a:srgbClr val="FFE9B9"/>
              </a:gs>
              <a:gs pos="75000">
                <a:srgbClr val="E7F2E0"/>
              </a:gs>
              <a:gs pos="100000">
                <a:schemeClr val="accent4"/>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Helvetica Neue Light"/>
              <a:ea typeface="Helvetica Neue Light"/>
              <a:cs typeface="Helvetica Neue Light"/>
              <a:sym typeface="Helvetica Neue Light"/>
            </a:endParaRPr>
          </a:p>
        </p:txBody>
      </p:sp>
      <p:sp>
        <p:nvSpPr>
          <p:cNvPr id="29" name="Google Shape;444;p11">
            <a:extLst>
              <a:ext uri="{FF2B5EF4-FFF2-40B4-BE49-F238E27FC236}">
                <a16:creationId xmlns:a16="http://schemas.microsoft.com/office/drawing/2014/main" id="{C2893F31-541E-A6AB-D900-610DDD07D2C7}"/>
              </a:ext>
            </a:extLst>
          </p:cNvPr>
          <p:cNvSpPr/>
          <p:nvPr/>
        </p:nvSpPr>
        <p:spPr>
          <a:xfrm>
            <a:off x="553874" y="1051955"/>
            <a:ext cx="6550085" cy="1223040"/>
          </a:xfrm>
          <a:prstGeom prst="rect">
            <a:avLst/>
          </a:prstGeom>
          <a:noFill/>
          <a:ln w="38100">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bg1"/>
                </a:solidFill>
                <a:latin typeface="Helvetica Neue Light"/>
                <a:ea typeface="Helvetica Neue Light"/>
                <a:cs typeface="Helvetica Neue Light"/>
                <a:sym typeface="Helvetica Neue Light"/>
              </a:rPr>
              <a:t>Toronto Police Patrol Program</a:t>
            </a:r>
            <a:endParaRPr sz="2800">
              <a:solidFill>
                <a:schemeClr val="bg1"/>
              </a:solidFill>
              <a:latin typeface="Helvetica Neue Light"/>
              <a:ea typeface="Helvetica Neue Light"/>
              <a:cs typeface="Helvetica Neue Light"/>
              <a:sym typeface="Helvetica Neue Light"/>
            </a:endParaRPr>
          </a:p>
        </p:txBody>
      </p:sp>
      <p:grpSp>
        <p:nvGrpSpPr>
          <p:cNvPr id="459" name="Group 458">
            <a:extLst>
              <a:ext uri="{FF2B5EF4-FFF2-40B4-BE49-F238E27FC236}">
                <a16:creationId xmlns:a16="http://schemas.microsoft.com/office/drawing/2014/main" id="{47826F8D-67B4-E19D-D7E1-7F43716A2566}"/>
              </a:ext>
            </a:extLst>
          </p:cNvPr>
          <p:cNvGrpSpPr/>
          <p:nvPr/>
        </p:nvGrpSpPr>
        <p:grpSpPr>
          <a:xfrm>
            <a:off x="6906221" y="1257347"/>
            <a:ext cx="4785438" cy="1223040"/>
            <a:chOff x="6906221" y="1257347"/>
            <a:chExt cx="4785438" cy="1223040"/>
          </a:xfrm>
        </p:grpSpPr>
        <p:sp>
          <p:nvSpPr>
            <p:cNvPr id="47" name="Google Shape;444;p11">
              <a:extLst>
                <a:ext uri="{FF2B5EF4-FFF2-40B4-BE49-F238E27FC236}">
                  <a16:creationId xmlns:a16="http://schemas.microsoft.com/office/drawing/2014/main" id="{E1EBE6E0-0494-9B72-23DA-B39956CAAA61}"/>
                </a:ext>
              </a:extLst>
            </p:cNvPr>
            <p:cNvSpPr/>
            <p:nvPr/>
          </p:nvSpPr>
          <p:spPr>
            <a:xfrm>
              <a:off x="9341656" y="1257347"/>
              <a:ext cx="2350003" cy="1223040"/>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tx1"/>
                  </a:solidFill>
                  <a:latin typeface="Helvetica Neue Light"/>
                  <a:ea typeface="Helvetica Neue Light"/>
                  <a:cs typeface="Helvetica Neue Light"/>
                  <a:sym typeface="Helvetica Neue Light"/>
                </a:rPr>
                <a:t>Ensure minimal response time</a:t>
              </a:r>
              <a:endParaRPr>
                <a:solidFill>
                  <a:schemeClr val="tx1"/>
                </a:solidFill>
                <a:latin typeface="Helvetica Neue Light"/>
                <a:ea typeface="Helvetica Neue Light"/>
                <a:cs typeface="Helvetica Neue Light"/>
                <a:sym typeface="Helvetica Neue Light"/>
              </a:endParaRPr>
            </a:p>
          </p:txBody>
        </p:sp>
        <p:pic>
          <p:nvPicPr>
            <p:cNvPr id="38" name="Picture 37" descr="A picture containing black, darkness&#10;&#10;Description automatically generated">
              <a:extLst>
                <a:ext uri="{FF2B5EF4-FFF2-40B4-BE49-F238E27FC236}">
                  <a16:creationId xmlns:a16="http://schemas.microsoft.com/office/drawing/2014/main" id="{AB36D0E5-DBD7-7867-7D09-BF593D8BD2D9}"/>
                </a:ext>
              </a:extLst>
            </p:cNvPr>
            <p:cNvPicPr>
              <a:picLocks noChangeAspect="1"/>
            </p:cNvPicPr>
            <p:nvPr/>
          </p:nvPicPr>
          <p:blipFill>
            <a:blip r:embed="rId3"/>
            <a:stretch>
              <a:fillRect/>
            </a:stretch>
          </p:blipFill>
          <p:spPr>
            <a:xfrm>
              <a:off x="8548993" y="1573867"/>
              <a:ext cx="792663" cy="590000"/>
            </a:xfrm>
            <a:prstGeom prst="rect">
              <a:avLst/>
            </a:prstGeom>
          </p:spPr>
        </p:pic>
        <p:sp>
          <p:nvSpPr>
            <p:cNvPr id="37" name="Google Shape;297;p7">
              <a:extLst>
                <a:ext uri="{FF2B5EF4-FFF2-40B4-BE49-F238E27FC236}">
                  <a16:creationId xmlns:a16="http://schemas.microsoft.com/office/drawing/2014/main" id="{514DE075-E1A7-50A0-6BA8-B2387657319C}"/>
                </a:ext>
              </a:extLst>
            </p:cNvPr>
            <p:cNvSpPr/>
            <p:nvPr/>
          </p:nvSpPr>
          <p:spPr>
            <a:xfrm>
              <a:off x="6906221" y="1623618"/>
              <a:ext cx="502914" cy="490498"/>
            </a:xfrm>
            <a:prstGeom prst="ellipse">
              <a:avLst/>
            </a:prstGeom>
            <a:solidFill>
              <a:schemeClr val="bg1"/>
            </a:solidFill>
            <a:ln w="38100" cap="flat" cmpd="sng">
              <a:solidFill>
                <a:schemeClr val="accent4"/>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i="0" u="none" strike="noStrike">
                  <a:solidFill>
                    <a:srgbClr val="000000"/>
                  </a:solidFill>
                  <a:latin typeface="Helvetica Neue Light"/>
                  <a:ea typeface="Helvetica Neue Light"/>
                  <a:cs typeface="Helvetica Neue Light"/>
                  <a:sym typeface="Helvetica Neue Light"/>
                </a:rPr>
                <a:t>1</a:t>
              </a:r>
              <a:endParaRPr sz="2800" i="0" u="none" strike="noStrike">
                <a:solidFill>
                  <a:srgbClr val="000000"/>
                </a:solidFill>
                <a:latin typeface="Helvetica Neue Light"/>
                <a:ea typeface="Helvetica Neue Light"/>
                <a:cs typeface="Helvetica Neue Light"/>
                <a:sym typeface="Helvetica Neue Light"/>
              </a:endParaRPr>
            </a:p>
          </p:txBody>
        </p:sp>
        <p:pic>
          <p:nvPicPr>
            <p:cNvPr id="48" name="Picture 47" descr="A picture containing screenshot, mobile phone, design&#10;&#10;Description automatically generated">
              <a:extLst>
                <a:ext uri="{FF2B5EF4-FFF2-40B4-BE49-F238E27FC236}">
                  <a16:creationId xmlns:a16="http://schemas.microsoft.com/office/drawing/2014/main" id="{51AA2EF4-158B-01F8-4F02-2A0E192D5C4A}"/>
                </a:ext>
              </a:extLst>
            </p:cNvPr>
            <p:cNvPicPr>
              <a:picLocks noChangeAspect="1"/>
            </p:cNvPicPr>
            <p:nvPr/>
          </p:nvPicPr>
          <p:blipFill>
            <a:blip r:embed="rId4"/>
            <a:stretch>
              <a:fillRect/>
            </a:stretch>
          </p:blipFill>
          <p:spPr>
            <a:xfrm>
              <a:off x="7554608" y="1334241"/>
              <a:ext cx="1069252" cy="1069252"/>
            </a:xfrm>
            <a:prstGeom prst="rect">
              <a:avLst/>
            </a:prstGeom>
          </p:spPr>
        </p:pic>
      </p:grpSp>
      <p:grpSp>
        <p:nvGrpSpPr>
          <p:cNvPr id="458" name="Group 457">
            <a:extLst>
              <a:ext uri="{FF2B5EF4-FFF2-40B4-BE49-F238E27FC236}">
                <a16:creationId xmlns:a16="http://schemas.microsoft.com/office/drawing/2014/main" id="{B5CB78F2-FC14-C9C9-DD46-22A20DD746B2}"/>
              </a:ext>
            </a:extLst>
          </p:cNvPr>
          <p:cNvGrpSpPr/>
          <p:nvPr/>
        </p:nvGrpSpPr>
        <p:grpSpPr>
          <a:xfrm>
            <a:off x="6906221" y="2789360"/>
            <a:ext cx="4782199" cy="1223040"/>
            <a:chOff x="6906221" y="2637010"/>
            <a:chExt cx="4782199" cy="1223040"/>
          </a:xfrm>
        </p:grpSpPr>
        <p:sp>
          <p:nvSpPr>
            <p:cNvPr id="46" name="Google Shape;444;p11">
              <a:extLst>
                <a:ext uri="{FF2B5EF4-FFF2-40B4-BE49-F238E27FC236}">
                  <a16:creationId xmlns:a16="http://schemas.microsoft.com/office/drawing/2014/main" id="{C9F21601-03C2-9020-9932-80757DCAFE15}"/>
                </a:ext>
              </a:extLst>
            </p:cNvPr>
            <p:cNvSpPr/>
            <p:nvPr/>
          </p:nvSpPr>
          <p:spPr>
            <a:xfrm>
              <a:off x="9338417" y="2637010"/>
              <a:ext cx="2350003" cy="1223040"/>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tx1"/>
                  </a:solidFill>
                  <a:latin typeface="Helvetica Neue Light"/>
                  <a:ea typeface="Helvetica Neue Light"/>
                  <a:cs typeface="Helvetica Neue Light"/>
                  <a:sym typeface="Helvetica Neue Light"/>
                </a:rPr>
                <a:t>Create Insights for Divisional Performance</a:t>
              </a:r>
              <a:endParaRPr>
                <a:solidFill>
                  <a:schemeClr val="tx1"/>
                </a:solidFill>
                <a:latin typeface="Helvetica Neue Light"/>
                <a:ea typeface="Helvetica Neue Light"/>
                <a:cs typeface="Helvetica Neue Light"/>
                <a:sym typeface="Helvetica Neue Light"/>
              </a:endParaRPr>
            </a:p>
          </p:txBody>
        </p:sp>
        <p:sp>
          <p:nvSpPr>
            <p:cNvPr id="31" name="Google Shape;297;p7">
              <a:extLst>
                <a:ext uri="{FF2B5EF4-FFF2-40B4-BE49-F238E27FC236}">
                  <a16:creationId xmlns:a16="http://schemas.microsoft.com/office/drawing/2014/main" id="{19145378-BD24-3335-DB52-D8ADE7775534}"/>
                </a:ext>
              </a:extLst>
            </p:cNvPr>
            <p:cNvSpPr/>
            <p:nvPr/>
          </p:nvSpPr>
          <p:spPr>
            <a:xfrm>
              <a:off x="6906221" y="3003281"/>
              <a:ext cx="502914" cy="490498"/>
            </a:xfrm>
            <a:prstGeom prst="ellipse">
              <a:avLst/>
            </a:prstGeom>
            <a:solidFill>
              <a:schemeClr val="bg1"/>
            </a:solidFill>
            <a:ln w="38100" cap="flat" cmpd="sng">
              <a:solidFill>
                <a:schemeClr val="accent2"/>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a:latin typeface="Helvetica Neue Light"/>
                  <a:ea typeface="Helvetica Neue Light"/>
                  <a:cs typeface="Helvetica Neue Light"/>
                  <a:sym typeface="Helvetica Neue Light"/>
                </a:rPr>
                <a:t>2</a:t>
              </a:r>
              <a:endParaRPr sz="2800" i="0" u="none" strike="noStrike">
                <a:solidFill>
                  <a:srgbClr val="000000"/>
                </a:solidFill>
                <a:latin typeface="Helvetica Neue Light"/>
                <a:ea typeface="Helvetica Neue Light"/>
                <a:cs typeface="Helvetica Neue Light"/>
                <a:sym typeface="Helvetica Neue Light"/>
              </a:endParaRPr>
            </a:p>
          </p:txBody>
        </p:sp>
        <p:pic>
          <p:nvPicPr>
            <p:cNvPr id="40" name="Picture 39" descr="A picture containing black, darkness&#10;&#10;Description automatically generated">
              <a:extLst>
                <a:ext uri="{FF2B5EF4-FFF2-40B4-BE49-F238E27FC236}">
                  <a16:creationId xmlns:a16="http://schemas.microsoft.com/office/drawing/2014/main" id="{D32880AE-5C72-73E9-1B0D-E1119884ED4D}"/>
                </a:ext>
              </a:extLst>
            </p:cNvPr>
            <p:cNvPicPr>
              <a:picLocks noChangeAspect="1"/>
            </p:cNvPicPr>
            <p:nvPr/>
          </p:nvPicPr>
          <p:blipFill>
            <a:blip r:embed="rId3"/>
            <a:stretch>
              <a:fillRect/>
            </a:stretch>
          </p:blipFill>
          <p:spPr>
            <a:xfrm>
              <a:off x="8548993" y="2953530"/>
              <a:ext cx="792663" cy="590000"/>
            </a:xfrm>
            <a:prstGeom prst="rect">
              <a:avLst/>
            </a:prstGeom>
          </p:spPr>
        </p:pic>
        <p:pic>
          <p:nvPicPr>
            <p:cNvPr id="50" name="Picture 49" descr="A colorful graph with a magnifying glass&#10;&#10;Description automatically generated with low confidence">
              <a:extLst>
                <a:ext uri="{FF2B5EF4-FFF2-40B4-BE49-F238E27FC236}">
                  <a16:creationId xmlns:a16="http://schemas.microsoft.com/office/drawing/2014/main" id="{33537192-85C6-CB15-5CBB-FFAFBE53B5EF}"/>
                </a:ext>
              </a:extLst>
            </p:cNvPr>
            <p:cNvPicPr>
              <a:picLocks noChangeAspect="1"/>
            </p:cNvPicPr>
            <p:nvPr/>
          </p:nvPicPr>
          <p:blipFill>
            <a:blip r:embed="rId5"/>
            <a:stretch>
              <a:fillRect/>
            </a:stretch>
          </p:blipFill>
          <p:spPr>
            <a:xfrm>
              <a:off x="7653468" y="2784357"/>
              <a:ext cx="928346" cy="928346"/>
            </a:xfrm>
            <a:prstGeom prst="rect">
              <a:avLst/>
            </a:prstGeom>
          </p:spPr>
        </p:pic>
      </p:grpSp>
      <p:pic>
        <p:nvPicPr>
          <p:cNvPr id="55" name="Picture 54" descr="A picture containing black, darkness&#10;&#10;Description automatically generated">
            <a:extLst>
              <a:ext uri="{FF2B5EF4-FFF2-40B4-BE49-F238E27FC236}">
                <a16:creationId xmlns:a16="http://schemas.microsoft.com/office/drawing/2014/main" id="{80038267-1C9D-DC37-6349-F871A015FA54}"/>
              </a:ext>
            </a:extLst>
          </p:cNvPr>
          <p:cNvPicPr>
            <a:picLocks noChangeAspect="1"/>
          </p:cNvPicPr>
          <p:nvPr/>
        </p:nvPicPr>
        <p:blipFill>
          <a:blip r:embed="rId6"/>
          <a:stretch>
            <a:fillRect/>
          </a:stretch>
        </p:blipFill>
        <p:spPr>
          <a:xfrm>
            <a:off x="326553" y="2774573"/>
            <a:ext cx="804869" cy="804869"/>
          </a:xfrm>
          <a:prstGeom prst="rect">
            <a:avLst/>
          </a:prstGeom>
        </p:spPr>
      </p:pic>
      <p:pic>
        <p:nvPicPr>
          <p:cNvPr id="56" name="Picture 55" descr="A picture containing screenshot, mobile phone, design&#10;&#10;Description automatically generated">
            <a:extLst>
              <a:ext uri="{FF2B5EF4-FFF2-40B4-BE49-F238E27FC236}">
                <a16:creationId xmlns:a16="http://schemas.microsoft.com/office/drawing/2014/main" id="{E9C9AFCD-5794-6F4D-B40C-4A48E7EE842B}"/>
              </a:ext>
            </a:extLst>
          </p:cNvPr>
          <p:cNvPicPr>
            <a:picLocks noChangeAspect="1"/>
          </p:cNvPicPr>
          <p:nvPr/>
        </p:nvPicPr>
        <p:blipFill>
          <a:blip r:embed="rId4"/>
          <a:stretch>
            <a:fillRect/>
          </a:stretch>
        </p:blipFill>
        <p:spPr>
          <a:xfrm>
            <a:off x="1757930" y="2642382"/>
            <a:ext cx="1069252" cy="1069252"/>
          </a:xfrm>
          <a:prstGeom prst="rect">
            <a:avLst/>
          </a:prstGeom>
        </p:spPr>
      </p:pic>
      <p:pic>
        <p:nvPicPr>
          <p:cNvPr id="57" name="Picture 56" descr="A colorful graph with a magnifying glass&#10;&#10;Description automatically generated with low confidence">
            <a:extLst>
              <a:ext uri="{FF2B5EF4-FFF2-40B4-BE49-F238E27FC236}">
                <a16:creationId xmlns:a16="http://schemas.microsoft.com/office/drawing/2014/main" id="{3DD804DC-FEDF-E7CD-9B97-1FBD903B7378}"/>
              </a:ext>
            </a:extLst>
          </p:cNvPr>
          <p:cNvPicPr>
            <a:picLocks noChangeAspect="1"/>
          </p:cNvPicPr>
          <p:nvPr/>
        </p:nvPicPr>
        <p:blipFill>
          <a:blip r:embed="rId5"/>
          <a:stretch>
            <a:fillRect/>
          </a:stretch>
        </p:blipFill>
        <p:spPr>
          <a:xfrm>
            <a:off x="4703573" y="2720766"/>
            <a:ext cx="928346" cy="928346"/>
          </a:xfrm>
          <a:prstGeom prst="rect">
            <a:avLst/>
          </a:prstGeom>
        </p:spPr>
      </p:pic>
      <p:sp>
        <p:nvSpPr>
          <p:cNvPr id="60" name="Rectangle 59">
            <a:extLst>
              <a:ext uri="{FF2B5EF4-FFF2-40B4-BE49-F238E27FC236}">
                <a16:creationId xmlns:a16="http://schemas.microsoft.com/office/drawing/2014/main" id="{5AF0EE86-3E6A-8A43-7430-A75CD11A5F82}"/>
              </a:ext>
            </a:extLst>
          </p:cNvPr>
          <p:cNvSpPr/>
          <p:nvPr/>
        </p:nvSpPr>
        <p:spPr>
          <a:xfrm>
            <a:off x="239630" y="2313483"/>
            <a:ext cx="6550084" cy="32514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1" name="Picture 60" descr="A person pointing at a graph&#10;&#10;Description automatically generated with medium confidence">
            <a:extLst>
              <a:ext uri="{FF2B5EF4-FFF2-40B4-BE49-F238E27FC236}">
                <a16:creationId xmlns:a16="http://schemas.microsoft.com/office/drawing/2014/main" id="{8D53DA9B-145D-A315-020E-1FED39C32DCE}"/>
              </a:ext>
            </a:extLst>
          </p:cNvPr>
          <p:cNvPicPr>
            <a:picLocks noChangeAspect="1"/>
          </p:cNvPicPr>
          <p:nvPr/>
        </p:nvPicPr>
        <p:blipFill>
          <a:blip r:embed="rId7"/>
          <a:stretch>
            <a:fillRect/>
          </a:stretch>
        </p:blipFill>
        <p:spPr>
          <a:xfrm>
            <a:off x="4013094" y="4135523"/>
            <a:ext cx="844806" cy="844806"/>
          </a:xfrm>
          <a:prstGeom prst="rect">
            <a:avLst/>
          </a:prstGeom>
        </p:spPr>
      </p:pic>
      <p:pic>
        <p:nvPicPr>
          <p:cNvPr id="63" name="Picture 62" descr="A person wearing a headset&#10;&#10;Description automatically generated with medium confidence">
            <a:extLst>
              <a:ext uri="{FF2B5EF4-FFF2-40B4-BE49-F238E27FC236}">
                <a16:creationId xmlns:a16="http://schemas.microsoft.com/office/drawing/2014/main" id="{FA5DCE4F-CFE4-54FB-A936-58B6739B267C}"/>
              </a:ext>
            </a:extLst>
          </p:cNvPr>
          <p:cNvPicPr>
            <a:picLocks noChangeAspect="1"/>
          </p:cNvPicPr>
          <p:nvPr/>
        </p:nvPicPr>
        <p:blipFill>
          <a:blip r:embed="rId8"/>
          <a:stretch>
            <a:fillRect/>
          </a:stretch>
        </p:blipFill>
        <p:spPr>
          <a:xfrm>
            <a:off x="81964" y="4996480"/>
            <a:ext cx="754910" cy="754910"/>
          </a:xfrm>
          <a:prstGeom prst="rect">
            <a:avLst/>
          </a:prstGeom>
        </p:spPr>
      </p:pic>
      <p:cxnSp>
        <p:nvCxnSpPr>
          <p:cNvPr id="385" name="Straight Arrow Connector 384">
            <a:extLst>
              <a:ext uri="{FF2B5EF4-FFF2-40B4-BE49-F238E27FC236}">
                <a16:creationId xmlns:a16="http://schemas.microsoft.com/office/drawing/2014/main" id="{F09EE620-3ABD-317F-EF24-50D1F5159073}"/>
              </a:ext>
            </a:extLst>
          </p:cNvPr>
          <p:cNvCxnSpPr>
            <a:cxnSpLocks/>
            <a:stCxn id="55" idx="3"/>
            <a:endCxn id="56" idx="1"/>
          </p:cNvCxnSpPr>
          <p:nvPr/>
        </p:nvCxnSpPr>
        <p:spPr>
          <a:xfrm>
            <a:off x="1131422" y="3177008"/>
            <a:ext cx="6265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9" name="Straight Arrow Connector 388">
            <a:extLst>
              <a:ext uri="{FF2B5EF4-FFF2-40B4-BE49-F238E27FC236}">
                <a16:creationId xmlns:a16="http://schemas.microsoft.com/office/drawing/2014/main" id="{16A0C08B-E882-7EFE-37AA-4A28A5442141}"/>
              </a:ext>
            </a:extLst>
          </p:cNvPr>
          <p:cNvCxnSpPr>
            <a:cxnSpLocks/>
            <a:stCxn id="56" idx="2"/>
            <a:endCxn id="434" idx="0"/>
          </p:cNvCxnSpPr>
          <p:nvPr/>
        </p:nvCxnSpPr>
        <p:spPr>
          <a:xfrm>
            <a:off x="2292556" y="3711634"/>
            <a:ext cx="0" cy="4647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1" name="Straight Arrow Connector 390">
            <a:extLst>
              <a:ext uri="{FF2B5EF4-FFF2-40B4-BE49-F238E27FC236}">
                <a16:creationId xmlns:a16="http://schemas.microsoft.com/office/drawing/2014/main" id="{55C68C7B-92A2-0028-B28E-A18DEBBE0A9E}"/>
              </a:ext>
            </a:extLst>
          </p:cNvPr>
          <p:cNvCxnSpPr>
            <a:cxnSpLocks/>
            <a:stCxn id="56" idx="3"/>
            <a:endCxn id="57" idx="1"/>
          </p:cNvCxnSpPr>
          <p:nvPr/>
        </p:nvCxnSpPr>
        <p:spPr>
          <a:xfrm>
            <a:off x="2827182" y="3177008"/>
            <a:ext cx="1876391" cy="79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9" name="Straight Arrow Connector 398">
            <a:extLst>
              <a:ext uri="{FF2B5EF4-FFF2-40B4-BE49-F238E27FC236}">
                <a16:creationId xmlns:a16="http://schemas.microsoft.com/office/drawing/2014/main" id="{8D1117EC-0170-E8E6-F742-4812BD7FD58D}"/>
              </a:ext>
            </a:extLst>
          </p:cNvPr>
          <p:cNvCxnSpPr>
            <a:cxnSpLocks/>
            <a:stCxn id="57" idx="2"/>
            <a:endCxn id="61" idx="0"/>
          </p:cNvCxnSpPr>
          <p:nvPr/>
        </p:nvCxnSpPr>
        <p:spPr>
          <a:xfrm flipH="1">
            <a:off x="4435497" y="3649112"/>
            <a:ext cx="732249" cy="4864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1" name="Flowchart: Extract 400">
            <a:extLst>
              <a:ext uri="{FF2B5EF4-FFF2-40B4-BE49-F238E27FC236}">
                <a16:creationId xmlns:a16="http://schemas.microsoft.com/office/drawing/2014/main" id="{8F2AC558-497B-ECC1-8F41-47CA47115DB0}"/>
              </a:ext>
            </a:extLst>
          </p:cNvPr>
          <p:cNvSpPr/>
          <p:nvPr/>
        </p:nvSpPr>
        <p:spPr>
          <a:xfrm>
            <a:off x="89861" y="3882136"/>
            <a:ext cx="318721" cy="430131"/>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2" name="Flowchart: Extract 401">
            <a:extLst>
              <a:ext uri="{FF2B5EF4-FFF2-40B4-BE49-F238E27FC236}">
                <a16:creationId xmlns:a16="http://schemas.microsoft.com/office/drawing/2014/main" id="{1F2DEB01-21C3-EBE2-52CF-7855FAE8C2A4}"/>
              </a:ext>
            </a:extLst>
          </p:cNvPr>
          <p:cNvSpPr/>
          <p:nvPr/>
        </p:nvSpPr>
        <p:spPr>
          <a:xfrm rot="10800000">
            <a:off x="6641548" y="4241375"/>
            <a:ext cx="318721" cy="430131"/>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57" name="Group 456">
            <a:extLst>
              <a:ext uri="{FF2B5EF4-FFF2-40B4-BE49-F238E27FC236}">
                <a16:creationId xmlns:a16="http://schemas.microsoft.com/office/drawing/2014/main" id="{A72315BA-A90D-AAA3-8894-2FBA6C4179B1}"/>
              </a:ext>
            </a:extLst>
          </p:cNvPr>
          <p:cNvGrpSpPr/>
          <p:nvPr/>
        </p:nvGrpSpPr>
        <p:grpSpPr>
          <a:xfrm>
            <a:off x="6906221" y="4321372"/>
            <a:ext cx="4755001" cy="1223040"/>
            <a:chOff x="6906221" y="4321372"/>
            <a:chExt cx="4755001" cy="1223040"/>
          </a:xfrm>
        </p:grpSpPr>
        <p:sp>
          <p:nvSpPr>
            <p:cNvPr id="45" name="Google Shape;444;p11">
              <a:extLst>
                <a:ext uri="{FF2B5EF4-FFF2-40B4-BE49-F238E27FC236}">
                  <a16:creationId xmlns:a16="http://schemas.microsoft.com/office/drawing/2014/main" id="{B7062495-C66E-CE46-8E1B-8BAAD27298A1}"/>
                </a:ext>
              </a:extLst>
            </p:cNvPr>
            <p:cNvSpPr/>
            <p:nvPr/>
          </p:nvSpPr>
          <p:spPr>
            <a:xfrm>
              <a:off x="9318355" y="4321372"/>
              <a:ext cx="2342867" cy="1223040"/>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tx1"/>
                  </a:solidFill>
                  <a:latin typeface="Helvetica Neue Light"/>
                  <a:ea typeface="Helvetica Neue Light"/>
                  <a:cs typeface="Helvetica Neue Light"/>
                  <a:sym typeface="Helvetica Neue Light"/>
                </a:rPr>
                <a:t>Quality of Life Changes &amp; Continuous Support</a:t>
              </a:r>
              <a:endParaRPr>
                <a:solidFill>
                  <a:schemeClr val="tx1"/>
                </a:solidFill>
                <a:latin typeface="Helvetica Neue Light"/>
                <a:ea typeface="Helvetica Neue Light"/>
                <a:cs typeface="Helvetica Neue Light"/>
                <a:sym typeface="Helvetica Neue Light"/>
              </a:endParaRPr>
            </a:p>
          </p:txBody>
        </p:sp>
        <p:sp>
          <p:nvSpPr>
            <p:cNvPr id="33" name="Google Shape;297;p7">
              <a:extLst>
                <a:ext uri="{FF2B5EF4-FFF2-40B4-BE49-F238E27FC236}">
                  <a16:creationId xmlns:a16="http://schemas.microsoft.com/office/drawing/2014/main" id="{1587567C-2026-62ED-3EF9-CAF496281E42}"/>
                </a:ext>
              </a:extLst>
            </p:cNvPr>
            <p:cNvSpPr/>
            <p:nvPr/>
          </p:nvSpPr>
          <p:spPr>
            <a:xfrm>
              <a:off x="6906221" y="4687643"/>
              <a:ext cx="502914" cy="490498"/>
            </a:xfrm>
            <a:prstGeom prst="ellipse">
              <a:avLst/>
            </a:prstGeom>
            <a:solidFill>
              <a:schemeClr val="bg1"/>
            </a:solidFill>
            <a:ln w="38100" cap="flat" cmpd="sng">
              <a:solidFill>
                <a:schemeClr val="accent6">
                  <a:lumMod val="75000"/>
                </a:schemeClr>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a:latin typeface="Helvetica Neue Light"/>
                  <a:ea typeface="Helvetica Neue Light"/>
                  <a:cs typeface="Helvetica Neue Light"/>
                  <a:sym typeface="Helvetica Neue Light"/>
                </a:rPr>
                <a:t>3</a:t>
              </a:r>
              <a:endParaRPr sz="2800" i="0" u="none" strike="noStrike">
                <a:solidFill>
                  <a:srgbClr val="000000"/>
                </a:solidFill>
                <a:latin typeface="Helvetica Neue Light"/>
                <a:ea typeface="Helvetica Neue Light"/>
                <a:cs typeface="Helvetica Neue Light"/>
                <a:sym typeface="Helvetica Neue Light"/>
              </a:endParaRPr>
            </a:p>
          </p:txBody>
        </p:sp>
        <p:pic>
          <p:nvPicPr>
            <p:cNvPr id="41" name="Picture 40" descr="A picture containing black, darkness&#10;&#10;Description automatically generated">
              <a:extLst>
                <a:ext uri="{FF2B5EF4-FFF2-40B4-BE49-F238E27FC236}">
                  <a16:creationId xmlns:a16="http://schemas.microsoft.com/office/drawing/2014/main" id="{44DE245C-D8D6-77F2-7293-95B319F600F0}"/>
                </a:ext>
              </a:extLst>
            </p:cNvPr>
            <p:cNvPicPr>
              <a:picLocks noChangeAspect="1"/>
            </p:cNvPicPr>
            <p:nvPr/>
          </p:nvPicPr>
          <p:blipFill>
            <a:blip r:embed="rId3"/>
            <a:stretch>
              <a:fillRect/>
            </a:stretch>
          </p:blipFill>
          <p:spPr>
            <a:xfrm>
              <a:off x="8548993" y="4637892"/>
              <a:ext cx="792663" cy="590000"/>
            </a:xfrm>
            <a:prstGeom prst="rect">
              <a:avLst/>
            </a:prstGeom>
          </p:spPr>
        </p:pic>
        <p:pic>
          <p:nvPicPr>
            <p:cNvPr id="431" name="Picture 430" descr="A person wearing a headset&#10;&#10;Description automatically generated with medium confidence">
              <a:extLst>
                <a:ext uri="{FF2B5EF4-FFF2-40B4-BE49-F238E27FC236}">
                  <a16:creationId xmlns:a16="http://schemas.microsoft.com/office/drawing/2014/main" id="{2A898F16-7C87-43D4-B8D0-A112F62F0BC8}"/>
                </a:ext>
              </a:extLst>
            </p:cNvPr>
            <p:cNvPicPr>
              <a:picLocks noChangeAspect="1"/>
            </p:cNvPicPr>
            <p:nvPr/>
          </p:nvPicPr>
          <p:blipFill>
            <a:blip r:embed="rId8"/>
            <a:stretch>
              <a:fillRect/>
            </a:stretch>
          </p:blipFill>
          <p:spPr>
            <a:xfrm>
              <a:off x="7564059" y="4362290"/>
              <a:ext cx="1141205" cy="1141205"/>
            </a:xfrm>
            <a:prstGeom prst="rect">
              <a:avLst/>
            </a:prstGeom>
          </p:spPr>
        </p:pic>
      </p:grpSp>
      <p:pic>
        <p:nvPicPr>
          <p:cNvPr id="434" name="Picture 433" descr="A picture containing colorfulness, graphics, screenshot, design&#10;&#10;Description automatically generated">
            <a:extLst>
              <a:ext uri="{FF2B5EF4-FFF2-40B4-BE49-F238E27FC236}">
                <a16:creationId xmlns:a16="http://schemas.microsoft.com/office/drawing/2014/main" id="{1ED96326-7396-F0BB-8966-7CE207874797}"/>
              </a:ext>
            </a:extLst>
          </p:cNvPr>
          <p:cNvPicPr>
            <a:picLocks noChangeAspect="1"/>
          </p:cNvPicPr>
          <p:nvPr/>
        </p:nvPicPr>
        <p:blipFill>
          <a:blip r:embed="rId9"/>
          <a:stretch>
            <a:fillRect/>
          </a:stretch>
        </p:blipFill>
        <p:spPr>
          <a:xfrm>
            <a:off x="1795095" y="4176417"/>
            <a:ext cx="994921" cy="994921"/>
          </a:xfrm>
          <a:prstGeom prst="rect">
            <a:avLst/>
          </a:prstGeom>
        </p:spPr>
      </p:pic>
      <p:pic>
        <p:nvPicPr>
          <p:cNvPr id="435" name="Picture 434" descr="A cartoon of a police car&#10;&#10;Description automatically generated with low confidence">
            <a:extLst>
              <a:ext uri="{FF2B5EF4-FFF2-40B4-BE49-F238E27FC236}">
                <a16:creationId xmlns:a16="http://schemas.microsoft.com/office/drawing/2014/main" id="{1A0FFC7F-4F40-06D6-2F51-604D73CA84D8}"/>
              </a:ext>
            </a:extLst>
          </p:cNvPr>
          <p:cNvPicPr>
            <a:picLocks noChangeAspect="1"/>
          </p:cNvPicPr>
          <p:nvPr/>
        </p:nvPicPr>
        <p:blipFill>
          <a:blip r:embed="rId10"/>
          <a:stretch>
            <a:fillRect/>
          </a:stretch>
        </p:blipFill>
        <p:spPr>
          <a:xfrm>
            <a:off x="1919686" y="4702996"/>
            <a:ext cx="442653" cy="442653"/>
          </a:xfrm>
          <a:prstGeom prst="rect">
            <a:avLst/>
          </a:prstGeom>
        </p:spPr>
      </p:pic>
      <p:pic>
        <p:nvPicPr>
          <p:cNvPr id="437" name="Picture 436" descr="A hand with a speech bubble&#10;&#10;Description automatically generated with low confidence">
            <a:extLst>
              <a:ext uri="{FF2B5EF4-FFF2-40B4-BE49-F238E27FC236}">
                <a16:creationId xmlns:a16="http://schemas.microsoft.com/office/drawing/2014/main" id="{CC3B9FA6-3F77-C7E7-62B4-93B4EB77CE20}"/>
              </a:ext>
            </a:extLst>
          </p:cNvPr>
          <p:cNvPicPr>
            <a:picLocks noChangeAspect="1"/>
          </p:cNvPicPr>
          <p:nvPr/>
        </p:nvPicPr>
        <p:blipFill>
          <a:blip r:embed="rId11"/>
          <a:stretch>
            <a:fillRect/>
          </a:stretch>
        </p:blipFill>
        <p:spPr>
          <a:xfrm>
            <a:off x="5593159" y="4175597"/>
            <a:ext cx="783119" cy="783119"/>
          </a:xfrm>
          <a:prstGeom prst="rect">
            <a:avLst/>
          </a:prstGeom>
        </p:spPr>
      </p:pic>
      <p:cxnSp>
        <p:nvCxnSpPr>
          <p:cNvPr id="441" name="Straight Arrow Connector 440">
            <a:extLst>
              <a:ext uri="{FF2B5EF4-FFF2-40B4-BE49-F238E27FC236}">
                <a16:creationId xmlns:a16="http://schemas.microsoft.com/office/drawing/2014/main" id="{DB3B1D36-E6BC-929D-6E22-ECB6FDC5DF7F}"/>
              </a:ext>
            </a:extLst>
          </p:cNvPr>
          <p:cNvCxnSpPr>
            <a:cxnSpLocks/>
            <a:stCxn id="57" idx="2"/>
            <a:endCxn id="437" idx="0"/>
          </p:cNvCxnSpPr>
          <p:nvPr/>
        </p:nvCxnSpPr>
        <p:spPr>
          <a:xfrm>
            <a:off x="5167746" y="3649112"/>
            <a:ext cx="816973" cy="5264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44" name="Picture 2" descr="Hexagon logo in transparent PNG format">
            <a:extLst>
              <a:ext uri="{FF2B5EF4-FFF2-40B4-BE49-F238E27FC236}">
                <a16:creationId xmlns:a16="http://schemas.microsoft.com/office/drawing/2014/main" id="{58C48123-6E57-2C30-DD75-28F9E5AC71A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1381" y="5225195"/>
            <a:ext cx="455719" cy="526392"/>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4">
            <a:extLst>
              <a:ext uri="{FF2B5EF4-FFF2-40B4-BE49-F238E27FC236}">
                <a16:creationId xmlns:a16="http://schemas.microsoft.com/office/drawing/2014/main" id="{8AAED916-7A53-86D1-CE8D-26DDA0ADFD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88644" y="3312283"/>
            <a:ext cx="534317" cy="534317"/>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6" descr="Records Management - Toronto Police | Toronto ON">
            <a:extLst>
              <a:ext uri="{FF2B5EF4-FFF2-40B4-BE49-F238E27FC236}">
                <a16:creationId xmlns:a16="http://schemas.microsoft.com/office/drawing/2014/main" id="{B131367B-F984-F6C5-95B9-005432C91AA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84752" y="3201035"/>
            <a:ext cx="480343" cy="480343"/>
          </a:xfrm>
          <a:prstGeom prst="rect">
            <a:avLst/>
          </a:prstGeom>
          <a:noFill/>
          <a:extLst>
            <a:ext uri="{909E8E84-426E-40DD-AFC4-6F175D3DCCD1}">
              <a14:hiddenFill xmlns:a14="http://schemas.microsoft.com/office/drawing/2010/main">
                <a:solidFill>
                  <a:srgbClr val="FFFFFF"/>
                </a:solidFill>
              </a14:hiddenFill>
            </a:ext>
          </a:extLst>
        </p:spPr>
      </p:pic>
      <p:sp>
        <p:nvSpPr>
          <p:cNvPr id="448" name="Google Shape;444;p11">
            <a:extLst>
              <a:ext uri="{FF2B5EF4-FFF2-40B4-BE49-F238E27FC236}">
                <a16:creationId xmlns:a16="http://schemas.microsoft.com/office/drawing/2014/main" id="{AC66659A-6389-E893-8195-D13F56BF906A}"/>
              </a:ext>
            </a:extLst>
          </p:cNvPr>
          <p:cNvSpPr/>
          <p:nvPr/>
        </p:nvSpPr>
        <p:spPr>
          <a:xfrm>
            <a:off x="175871" y="2356583"/>
            <a:ext cx="1211310" cy="417990"/>
          </a:xfrm>
          <a:prstGeom prst="rect">
            <a:avLst/>
          </a:prstGeom>
          <a:noFill/>
          <a:ln w="38100">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tx1"/>
                </a:solidFill>
                <a:latin typeface="Helvetica Neue Light"/>
                <a:ea typeface="Helvetica Neue Light"/>
                <a:cs typeface="Helvetica Neue Light"/>
                <a:sym typeface="Helvetica Neue Light"/>
              </a:rPr>
              <a:t>Transformed Dataset</a:t>
            </a:r>
            <a:endParaRPr dirty="0">
              <a:solidFill>
                <a:schemeClr val="tx1"/>
              </a:solidFill>
              <a:latin typeface="Helvetica Neue Light"/>
              <a:ea typeface="Helvetica Neue Light"/>
              <a:cs typeface="Helvetica Neue Light"/>
              <a:sym typeface="Helvetica Neue Light"/>
            </a:endParaRPr>
          </a:p>
        </p:txBody>
      </p:sp>
      <p:sp>
        <p:nvSpPr>
          <p:cNvPr id="452" name="Google Shape;444;p11">
            <a:extLst>
              <a:ext uri="{FF2B5EF4-FFF2-40B4-BE49-F238E27FC236}">
                <a16:creationId xmlns:a16="http://schemas.microsoft.com/office/drawing/2014/main" id="{8F5575E0-FBA0-664B-88DC-718960AC93CD}"/>
              </a:ext>
            </a:extLst>
          </p:cNvPr>
          <p:cNvSpPr/>
          <p:nvPr/>
        </p:nvSpPr>
        <p:spPr>
          <a:xfrm>
            <a:off x="1665587" y="2358216"/>
            <a:ext cx="1343718" cy="417990"/>
          </a:xfrm>
          <a:prstGeom prst="rect">
            <a:avLst/>
          </a:prstGeom>
          <a:noFill/>
          <a:ln w="38100">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tx1"/>
                </a:solidFill>
                <a:latin typeface="Helvetica Neue Light"/>
                <a:ea typeface="Helvetica Neue Light"/>
                <a:cs typeface="Helvetica Neue Light"/>
                <a:sym typeface="Helvetica Neue Light"/>
              </a:rPr>
              <a:t>AI Heatmap</a:t>
            </a:r>
            <a:endParaRPr>
              <a:solidFill>
                <a:schemeClr val="tx1"/>
              </a:solidFill>
              <a:latin typeface="Helvetica Neue Light"/>
              <a:ea typeface="Helvetica Neue Light"/>
              <a:cs typeface="Helvetica Neue Light"/>
              <a:sym typeface="Helvetica Neue Light"/>
            </a:endParaRPr>
          </a:p>
        </p:txBody>
      </p:sp>
      <p:sp>
        <p:nvSpPr>
          <p:cNvPr id="456" name="Google Shape;444;p11">
            <a:extLst>
              <a:ext uri="{FF2B5EF4-FFF2-40B4-BE49-F238E27FC236}">
                <a16:creationId xmlns:a16="http://schemas.microsoft.com/office/drawing/2014/main" id="{25CB48F5-7BC3-7171-C4CC-E08B1C653E89}"/>
              </a:ext>
            </a:extLst>
          </p:cNvPr>
          <p:cNvSpPr/>
          <p:nvPr/>
        </p:nvSpPr>
        <p:spPr>
          <a:xfrm>
            <a:off x="4052002" y="2354259"/>
            <a:ext cx="2179425" cy="417990"/>
          </a:xfrm>
          <a:prstGeom prst="rect">
            <a:avLst/>
          </a:prstGeom>
          <a:noFill/>
          <a:ln w="38100">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tx1"/>
                </a:solidFill>
                <a:latin typeface="Helvetica Neue Light"/>
                <a:ea typeface="Helvetica Neue Light"/>
                <a:cs typeface="Helvetica Neue Light"/>
                <a:sym typeface="Helvetica Neue Light"/>
              </a:rPr>
              <a:t>Performance Guidelines</a:t>
            </a:r>
            <a:endParaRPr dirty="0">
              <a:solidFill>
                <a:schemeClr val="tx1"/>
              </a:solidFill>
              <a:latin typeface="Helvetica Neue Light"/>
              <a:ea typeface="Helvetica Neue Light"/>
              <a:cs typeface="Helvetica Neue Light"/>
              <a:sym typeface="Helvetica Neue Light"/>
            </a:endParaRPr>
          </a:p>
        </p:txBody>
      </p:sp>
      <p:sp>
        <p:nvSpPr>
          <p:cNvPr id="472" name="Google Shape;444;p11">
            <a:extLst>
              <a:ext uri="{FF2B5EF4-FFF2-40B4-BE49-F238E27FC236}">
                <a16:creationId xmlns:a16="http://schemas.microsoft.com/office/drawing/2014/main" id="{3B2C2EAE-6C2C-EC50-2663-527AF4D931F7}"/>
              </a:ext>
            </a:extLst>
          </p:cNvPr>
          <p:cNvSpPr/>
          <p:nvPr/>
        </p:nvSpPr>
        <p:spPr>
          <a:xfrm>
            <a:off x="1487507" y="5160578"/>
            <a:ext cx="1543200" cy="417990"/>
          </a:xfrm>
          <a:prstGeom prst="rect">
            <a:avLst/>
          </a:prstGeom>
          <a:noFill/>
          <a:ln w="38100">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tx1"/>
                </a:solidFill>
                <a:latin typeface="Helvetica Neue Light"/>
                <a:ea typeface="Helvetica Neue Light"/>
                <a:cs typeface="Helvetica Neue Light"/>
                <a:sym typeface="Helvetica Neue Light"/>
              </a:rPr>
              <a:t>Patrol Schedule</a:t>
            </a:r>
            <a:endParaRPr>
              <a:solidFill>
                <a:schemeClr val="tx1"/>
              </a:solidFill>
              <a:latin typeface="Helvetica Neue Light"/>
              <a:ea typeface="Helvetica Neue Light"/>
              <a:cs typeface="Helvetica Neue Light"/>
              <a:sym typeface="Helvetica Neue Light"/>
            </a:endParaRPr>
          </a:p>
        </p:txBody>
      </p:sp>
      <p:sp>
        <p:nvSpPr>
          <p:cNvPr id="475" name="Google Shape;444;p11">
            <a:extLst>
              <a:ext uri="{FF2B5EF4-FFF2-40B4-BE49-F238E27FC236}">
                <a16:creationId xmlns:a16="http://schemas.microsoft.com/office/drawing/2014/main" id="{B2D27743-1397-3591-1C41-1E1F235D6154}"/>
              </a:ext>
            </a:extLst>
          </p:cNvPr>
          <p:cNvSpPr/>
          <p:nvPr/>
        </p:nvSpPr>
        <p:spPr>
          <a:xfrm>
            <a:off x="3548993" y="4984741"/>
            <a:ext cx="1543200" cy="417990"/>
          </a:xfrm>
          <a:prstGeom prst="rect">
            <a:avLst/>
          </a:prstGeom>
          <a:noFill/>
          <a:ln w="38100">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tx1"/>
                </a:solidFill>
                <a:latin typeface="Helvetica Neue Light"/>
                <a:ea typeface="Helvetica Neue Light"/>
                <a:cs typeface="Helvetica Neue Light"/>
                <a:sym typeface="Helvetica Neue Light"/>
              </a:rPr>
              <a:t>Best Practices</a:t>
            </a:r>
            <a:endParaRPr>
              <a:solidFill>
                <a:schemeClr val="tx1"/>
              </a:solidFill>
              <a:latin typeface="Helvetica Neue Light"/>
              <a:ea typeface="Helvetica Neue Light"/>
              <a:cs typeface="Helvetica Neue Light"/>
              <a:sym typeface="Helvetica Neue Light"/>
            </a:endParaRPr>
          </a:p>
        </p:txBody>
      </p:sp>
      <p:sp>
        <p:nvSpPr>
          <p:cNvPr id="476" name="Google Shape;444;p11">
            <a:extLst>
              <a:ext uri="{FF2B5EF4-FFF2-40B4-BE49-F238E27FC236}">
                <a16:creationId xmlns:a16="http://schemas.microsoft.com/office/drawing/2014/main" id="{5EA859D9-5A91-11A7-707B-C591B69E5002}"/>
              </a:ext>
            </a:extLst>
          </p:cNvPr>
          <p:cNvSpPr/>
          <p:nvPr/>
        </p:nvSpPr>
        <p:spPr>
          <a:xfrm>
            <a:off x="5128506" y="4991557"/>
            <a:ext cx="1543200" cy="417990"/>
          </a:xfrm>
          <a:prstGeom prst="rect">
            <a:avLst/>
          </a:prstGeom>
          <a:noFill/>
          <a:ln w="38100">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tx1"/>
                </a:solidFill>
                <a:latin typeface="Helvetica Neue Light"/>
                <a:ea typeface="Helvetica Neue Light"/>
                <a:cs typeface="Helvetica Neue Light"/>
                <a:sym typeface="Helvetica Neue Light"/>
              </a:rPr>
              <a:t>Support needed</a:t>
            </a:r>
            <a:endParaRPr dirty="0">
              <a:solidFill>
                <a:schemeClr val="tx1"/>
              </a:solidFill>
              <a:latin typeface="Helvetica Neue Light"/>
              <a:ea typeface="Helvetica Neue Light"/>
              <a:cs typeface="Helvetica Neue Light"/>
              <a:sym typeface="Helvetica Neue Light"/>
            </a:endParaRPr>
          </a:p>
        </p:txBody>
      </p:sp>
      <p:sp>
        <p:nvSpPr>
          <p:cNvPr id="477" name="Google Shape;444;p11">
            <a:extLst>
              <a:ext uri="{FF2B5EF4-FFF2-40B4-BE49-F238E27FC236}">
                <a16:creationId xmlns:a16="http://schemas.microsoft.com/office/drawing/2014/main" id="{ED02D9DA-0D9F-DACB-2CB2-A55C1EF5C74C}"/>
              </a:ext>
            </a:extLst>
          </p:cNvPr>
          <p:cNvSpPr/>
          <p:nvPr/>
        </p:nvSpPr>
        <p:spPr>
          <a:xfrm>
            <a:off x="171738" y="4599714"/>
            <a:ext cx="1219577" cy="417990"/>
          </a:xfrm>
          <a:prstGeom prst="rect">
            <a:avLst/>
          </a:prstGeom>
          <a:noFill/>
          <a:ln w="38100">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tx1"/>
                </a:solidFill>
                <a:latin typeface="Helvetica Neue Light"/>
                <a:ea typeface="Helvetica Neue Light"/>
                <a:cs typeface="Helvetica Neue Light"/>
                <a:sym typeface="Helvetica Neue Light"/>
              </a:rPr>
              <a:t>Support &amp; Integration</a:t>
            </a:r>
            <a:endParaRPr>
              <a:solidFill>
                <a:schemeClr val="tx1"/>
              </a:solidFill>
              <a:latin typeface="Helvetica Neue Light"/>
              <a:ea typeface="Helvetica Neue Light"/>
              <a:cs typeface="Helvetica Neue Light"/>
              <a:sym typeface="Helvetica Neue Light"/>
            </a:endParaRPr>
          </a:p>
        </p:txBody>
      </p:sp>
      <p:grpSp>
        <p:nvGrpSpPr>
          <p:cNvPr id="28" name="Group 27">
            <a:extLst>
              <a:ext uri="{FF2B5EF4-FFF2-40B4-BE49-F238E27FC236}">
                <a16:creationId xmlns:a16="http://schemas.microsoft.com/office/drawing/2014/main" id="{C0A78EE4-A8F2-FA24-028C-2EF184E023C6}"/>
              </a:ext>
            </a:extLst>
          </p:cNvPr>
          <p:cNvGrpSpPr/>
          <p:nvPr/>
        </p:nvGrpSpPr>
        <p:grpSpPr>
          <a:xfrm>
            <a:off x="186173" y="5987413"/>
            <a:ext cx="11655289" cy="754381"/>
            <a:chOff x="186173" y="5899952"/>
            <a:chExt cx="11655289" cy="754381"/>
          </a:xfrm>
        </p:grpSpPr>
        <p:sp>
          <p:nvSpPr>
            <p:cNvPr id="30" name="Google Shape;303;p7">
              <a:extLst>
                <a:ext uri="{FF2B5EF4-FFF2-40B4-BE49-F238E27FC236}">
                  <a16:creationId xmlns:a16="http://schemas.microsoft.com/office/drawing/2014/main" id="{51E5AA07-59E6-0B2E-A1C6-42FA207AC3AA}"/>
                </a:ext>
              </a:extLst>
            </p:cNvPr>
            <p:cNvSpPr/>
            <p:nvPr/>
          </p:nvSpPr>
          <p:spPr>
            <a:xfrm>
              <a:off x="1104973" y="5952473"/>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sp>
          <p:nvSpPr>
            <p:cNvPr id="34" name="Google Shape;305;p7">
              <a:extLst>
                <a:ext uri="{FF2B5EF4-FFF2-40B4-BE49-F238E27FC236}">
                  <a16:creationId xmlns:a16="http://schemas.microsoft.com/office/drawing/2014/main" id="{E3C478CA-C781-0ED9-4B33-CEF23D61A64C}"/>
                </a:ext>
              </a:extLst>
            </p:cNvPr>
            <p:cNvSpPr/>
            <p:nvPr/>
          </p:nvSpPr>
          <p:spPr>
            <a:xfrm>
              <a:off x="3398124" y="5955784"/>
              <a:ext cx="792663" cy="663147"/>
            </a:xfrm>
            <a:prstGeom prst="ellipse">
              <a:avLst/>
            </a:prstGeom>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sp>
          <p:nvSpPr>
            <p:cNvPr id="35" name="Google Shape;307;p7">
              <a:extLst>
                <a:ext uri="{FF2B5EF4-FFF2-40B4-BE49-F238E27FC236}">
                  <a16:creationId xmlns:a16="http://schemas.microsoft.com/office/drawing/2014/main" id="{8B759DB2-8FAE-1A3C-436D-F8F6CD52227A}"/>
                </a:ext>
              </a:extLst>
            </p:cNvPr>
            <p:cNvSpPr/>
            <p:nvPr/>
          </p:nvSpPr>
          <p:spPr>
            <a:xfrm>
              <a:off x="5600997" y="5955784"/>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sp>
          <p:nvSpPr>
            <p:cNvPr id="36" name="Google Shape;308;p7">
              <a:extLst>
                <a:ext uri="{FF2B5EF4-FFF2-40B4-BE49-F238E27FC236}">
                  <a16:creationId xmlns:a16="http://schemas.microsoft.com/office/drawing/2014/main" id="{B70C88F9-833E-3656-47CC-D2738850AF5E}"/>
                </a:ext>
              </a:extLst>
            </p:cNvPr>
            <p:cNvSpPr/>
            <p:nvPr/>
          </p:nvSpPr>
          <p:spPr>
            <a:xfrm>
              <a:off x="7816574" y="5955784"/>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pic>
          <p:nvPicPr>
            <p:cNvPr id="42" name="Picture 41" descr="A light bulb with rays of light&#10;&#10;Description automatically generated with low confidence">
              <a:extLst>
                <a:ext uri="{FF2B5EF4-FFF2-40B4-BE49-F238E27FC236}">
                  <a16:creationId xmlns:a16="http://schemas.microsoft.com/office/drawing/2014/main" id="{1CAD474D-A36C-B9C7-EFE6-C8779F1E7190}"/>
                </a:ext>
              </a:extLst>
            </p:cNvPr>
            <p:cNvPicPr>
              <a:picLocks noChangeAspect="1"/>
            </p:cNvPicPr>
            <p:nvPr/>
          </p:nvPicPr>
          <p:blipFill>
            <a:blip r:embed="rId15"/>
            <a:stretch>
              <a:fillRect/>
            </a:stretch>
          </p:blipFill>
          <p:spPr>
            <a:xfrm>
              <a:off x="3519714" y="5899952"/>
              <a:ext cx="549481" cy="549481"/>
            </a:xfrm>
            <a:prstGeom prst="rect">
              <a:avLst/>
            </a:prstGeom>
          </p:spPr>
        </p:pic>
        <p:sp>
          <p:nvSpPr>
            <p:cNvPr id="43" name="Google Shape;309;p7">
              <a:extLst>
                <a:ext uri="{FF2B5EF4-FFF2-40B4-BE49-F238E27FC236}">
                  <a16:creationId xmlns:a16="http://schemas.microsoft.com/office/drawing/2014/main" id="{A297C841-49A7-643C-A7EC-EACF948FFD7C}"/>
                </a:ext>
              </a:extLst>
            </p:cNvPr>
            <p:cNvSpPr/>
            <p:nvPr/>
          </p:nvSpPr>
          <p:spPr>
            <a:xfrm>
              <a:off x="10135264" y="5955784"/>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Helvetica Neue Light"/>
                <a:ea typeface="Helvetica Neue Light"/>
                <a:cs typeface="Helvetica Neue Light"/>
                <a:sym typeface="Helvetica Neue Light"/>
              </a:endParaRPr>
            </a:p>
          </p:txBody>
        </p:sp>
        <p:pic>
          <p:nvPicPr>
            <p:cNvPr id="44" name="Picture 43" descr="A picture containing font, text, logo, symbol&#10;&#10;Description automatically generated">
              <a:extLst>
                <a:ext uri="{FF2B5EF4-FFF2-40B4-BE49-F238E27FC236}">
                  <a16:creationId xmlns:a16="http://schemas.microsoft.com/office/drawing/2014/main" id="{6F6A8BA7-E931-653A-D497-A9C12C0C3AAB}"/>
                </a:ext>
              </a:extLst>
            </p:cNvPr>
            <p:cNvPicPr>
              <a:picLocks noChangeAspect="1"/>
            </p:cNvPicPr>
            <p:nvPr/>
          </p:nvPicPr>
          <p:blipFill>
            <a:blip r:embed="rId16"/>
            <a:stretch>
              <a:fillRect/>
            </a:stretch>
          </p:blipFill>
          <p:spPr>
            <a:xfrm>
              <a:off x="5750167" y="5926620"/>
              <a:ext cx="496143" cy="496143"/>
            </a:xfrm>
            <a:prstGeom prst="rect">
              <a:avLst/>
            </a:prstGeom>
          </p:spPr>
        </p:pic>
        <p:pic>
          <p:nvPicPr>
            <p:cNvPr id="49" name="Google Shape;311;p7" descr="A picture containing table&#10;&#10;Description automatically generated">
              <a:extLst>
                <a:ext uri="{FF2B5EF4-FFF2-40B4-BE49-F238E27FC236}">
                  <a16:creationId xmlns:a16="http://schemas.microsoft.com/office/drawing/2014/main" id="{61FFC4EC-BFFA-CB2F-5527-4183FF4F6139}"/>
                </a:ext>
              </a:extLst>
            </p:cNvPr>
            <p:cNvPicPr preferRelativeResize="0"/>
            <p:nvPr/>
          </p:nvPicPr>
          <p:blipFill rotWithShape="1">
            <a:blip r:embed="rId17">
              <a:alphaModFix/>
            </a:blip>
            <a:srcRect/>
            <a:stretch/>
          </p:blipFill>
          <p:spPr>
            <a:xfrm>
              <a:off x="10312521" y="5978549"/>
              <a:ext cx="438147" cy="438147"/>
            </a:xfrm>
            <a:prstGeom prst="rect">
              <a:avLst/>
            </a:prstGeom>
            <a:noFill/>
            <a:ln>
              <a:noFill/>
            </a:ln>
          </p:spPr>
        </p:pic>
        <p:pic>
          <p:nvPicPr>
            <p:cNvPr id="51" name="Picture 50" descr="A picture containing symbol, logo, font, graphics&#10;&#10;Description automatically generated">
              <a:extLst>
                <a:ext uri="{FF2B5EF4-FFF2-40B4-BE49-F238E27FC236}">
                  <a16:creationId xmlns:a16="http://schemas.microsoft.com/office/drawing/2014/main" id="{0833E7DC-642B-BDFE-98A4-5B2605EE1588}"/>
                </a:ext>
              </a:extLst>
            </p:cNvPr>
            <p:cNvPicPr>
              <a:picLocks noChangeAspect="1"/>
            </p:cNvPicPr>
            <p:nvPr/>
          </p:nvPicPr>
          <p:blipFill>
            <a:blip r:embed="rId18"/>
            <a:stretch>
              <a:fillRect/>
            </a:stretch>
          </p:blipFill>
          <p:spPr>
            <a:xfrm>
              <a:off x="7940180" y="6039935"/>
              <a:ext cx="409498" cy="409498"/>
            </a:xfrm>
            <a:prstGeom prst="rect">
              <a:avLst/>
            </a:prstGeom>
          </p:spPr>
        </p:pic>
        <p:pic>
          <p:nvPicPr>
            <p:cNvPr id="52" name="Google Shape;306;p7" descr="A picture containing drawing, light, window&#10;&#10;Description automatically generated">
              <a:extLst>
                <a:ext uri="{FF2B5EF4-FFF2-40B4-BE49-F238E27FC236}">
                  <a16:creationId xmlns:a16="http://schemas.microsoft.com/office/drawing/2014/main" id="{F035ECB3-0C7D-BE73-E9B7-BDA5FE5FE444}"/>
                </a:ext>
              </a:extLst>
            </p:cNvPr>
            <p:cNvPicPr preferRelativeResize="0"/>
            <p:nvPr/>
          </p:nvPicPr>
          <p:blipFill rotWithShape="1">
            <a:blip r:embed="rId19">
              <a:alphaModFix/>
            </a:blip>
            <a:srcRect/>
            <a:stretch/>
          </p:blipFill>
          <p:spPr>
            <a:xfrm>
              <a:off x="1301466" y="5976927"/>
              <a:ext cx="423379" cy="423379"/>
            </a:xfrm>
            <a:prstGeom prst="rect">
              <a:avLst/>
            </a:prstGeom>
            <a:noFill/>
            <a:ln>
              <a:noFill/>
            </a:ln>
          </p:spPr>
        </p:pic>
        <p:grpSp>
          <p:nvGrpSpPr>
            <p:cNvPr id="53" name="Google Shape;313;p7">
              <a:extLst>
                <a:ext uri="{FF2B5EF4-FFF2-40B4-BE49-F238E27FC236}">
                  <a16:creationId xmlns:a16="http://schemas.microsoft.com/office/drawing/2014/main" id="{C604A7E7-75AB-6C3B-FFB1-827966CBE0E3}"/>
                </a:ext>
              </a:extLst>
            </p:cNvPr>
            <p:cNvGrpSpPr/>
            <p:nvPr/>
          </p:nvGrpSpPr>
          <p:grpSpPr>
            <a:xfrm>
              <a:off x="186173" y="6329235"/>
              <a:ext cx="11655289" cy="325098"/>
              <a:chOff x="220717" y="6232123"/>
              <a:chExt cx="11655289" cy="435008"/>
            </a:xfrm>
          </p:grpSpPr>
          <p:sp>
            <p:nvSpPr>
              <p:cNvPr id="54" name="Google Shape;314;p7">
                <a:extLst>
                  <a:ext uri="{FF2B5EF4-FFF2-40B4-BE49-F238E27FC236}">
                    <a16:creationId xmlns:a16="http://schemas.microsoft.com/office/drawing/2014/main" id="{70FDB4D3-1551-B43E-567C-FD1466D0DE78}"/>
                  </a:ext>
                </a:extLst>
              </p:cNvPr>
              <p:cNvSpPr/>
              <p:nvPr/>
            </p:nvSpPr>
            <p:spPr>
              <a:xfrm>
                <a:off x="220717" y="6232125"/>
                <a:ext cx="11655289" cy="435006"/>
              </a:xfrm>
              <a:prstGeom prst="roundRect">
                <a:avLst>
                  <a:gd name="adj" fmla="val 50000"/>
                </a:avLst>
              </a:prstGeom>
              <a:solidFill>
                <a:srgbClr val="BFBFBF"/>
              </a:solidFill>
              <a:ln w="381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Helvetica Neue Light"/>
                  <a:ea typeface="Helvetica Neue Light"/>
                  <a:cs typeface="Helvetica Neue Light"/>
                  <a:sym typeface="Helvetica Neue Light"/>
                </a:endParaRPr>
              </a:p>
            </p:txBody>
          </p:sp>
          <p:cxnSp>
            <p:nvCxnSpPr>
              <p:cNvPr id="58" name="Google Shape;315;p7">
                <a:extLst>
                  <a:ext uri="{FF2B5EF4-FFF2-40B4-BE49-F238E27FC236}">
                    <a16:creationId xmlns:a16="http://schemas.microsoft.com/office/drawing/2014/main" id="{A7AE1530-16CA-C42D-A166-DAC4A70C477F}"/>
                  </a:ext>
                </a:extLst>
              </p:cNvPr>
              <p:cNvCxnSpPr/>
              <p:nvPr/>
            </p:nvCxnSpPr>
            <p:spPr>
              <a:xfrm>
                <a:off x="2781892" y="6232123"/>
                <a:ext cx="0" cy="435006"/>
              </a:xfrm>
              <a:prstGeom prst="straightConnector1">
                <a:avLst/>
              </a:prstGeom>
              <a:noFill/>
              <a:ln w="38100" cap="flat" cmpd="sng">
                <a:solidFill>
                  <a:srgbClr val="7F7F7F"/>
                </a:solidFill>
                <a:prstDash val="solid"/>
                <a:miter lim="800000"/>
                <a:headEnd type="none" w="sm" len="sm"/>
                <a:tailEnd type="none" w="sm" len="sm"/>
              </a:ln>
            </p:spPr>
          </p:cxnSp>
          <p:cxnSp>
            <p:nvCxnSpPr>
              <p:cNvPr id="59" name="Google Shape;316;p7">
                <a:extLst>
                  <a:ext uri="{FF2B5EF4-FFF2-40B4-BE49-F238E27FC236}">
                    <a16:creationId xmlns:a16="http://schemas.microsoft.com/office/drawing/2014/main" id="{95F052D8-8741-C22E-3874-9433649DF2CE}"/>
                  </a:ext>
                </a:extLst>
              </p:cNvPr>
              <p:cNvCxnSpPr/>
              <p:nvPr/>
            </p:nvCxnSpPr>
            <p:spPr>
              <a:xfrm>
                <a:off x="4944772" y="6232125"/>
                <a:ext cx="0" cy="435006"/>
              </a:xfrm>
              <a:prstGeom prst="straightConnector1">
                <a:avLst/>
              </a:prstGeom>
              <a:noFill/>
              <a:ln w="38100" cap="flat" cmpd="sng">
                <a:solidFill>
                  <a:srgbClr val="7F7F7F"/>
                </a:solidFill>
                <a:prstDash val="solid"/>
                <a:miter lim="800000"/>
                <a:headEnd type="none" w="sm" len="sm"/>
                <a:tailEnd type="none" w="sm" len="sm"/>
              </a:ln>
            </p:spPr>
          </p:cxnSp>
          <p:cxnSp>
            <p:nvCxnSpPr>
              <p:cNvPr id="62" name="Google Shape;317;p7">
                <a:extLst>
                  <a:ext uri="{FF2B5EF4-FFF2-40B4-BE49-F238E27FC236}">
                    <a16:creationId xmlns:a16="http://schemas.microsoft.com/office/drawing/2014/main" id="{0D5511C7-B791-DFBF-3C76-1350C970CC84}"/>
                  </a:ext>
                </a:extLst>
              </p:cNvPr>
              <p:cNvCxnSpPr/>
              <p:nvPr/>
            </p:nvCxnSpPr>
            <p:spPr>
              <a:xfrm>
                <a:off x="7107652" y="6232123"/>
                <a:ext cx="0" cy="435006"/>
              </a:xfrm>
              <a:prstGeom prst="straightConnector1">
                <a:avLst/>
              </a:prstGeom>
              <a:noFill/>
              <a:ln w="38100" cap="flat" cmpd="sng">
                <a:solidFill>
                  <a:srgbClr val="7F7F7F"/>
                </a:solidFill>
                <a:prstDash val="solid"/>
                <a:miter lim="800000"/>
                <a:headEnd type="none" w="sm" len="sm"/>
                <a:tailEnd type="none" w="sm" len="sm"/>
              </a:ln>
            </p:spPr>
          </p:cxnSp>
          <p:cxnSp>
            <p:nvCxnSpPr>
              <p:cNvPr id="449" name="Google Shape;318;p7">
                <a:extLst>
                  <a:ext uri="{FF2B5EF4-FFF2-40B4-BE49-F238E27FC236}">
                    <a16:creationId xmlns:a16="http://schemas.microsoft.com/office/drawing/2014/main" id="{C1ABFB73-6AC7-5ECF-65D8-1BCBFA6840EF}"/>
                  </a:ext>
                </a:extLst>
              </p:cNvPr>
              <p:cNvCxnSpPr/>
              <p:nvPr/>
            </p:nvCxnSpPr>
            <p:spPr>
              <a:xfrm>
                <a:off x="9270531" y="6232123"/>
                <a:ext cx="0" cy="435006"/>
              </a:xfrm>
              <a:prstGeom prst="straightConnector1">
                <a:avLst/>
              </a:prstGeom>
              <a:noFill/>
              <a:ln w="38100" cap="flat" cmpd="sng">
                <a:solidFill>
                  <a:srgbClr val="7F7F7F"/>
                </a:solidFill>
                <a:prstDash val="solid"/>
                <a:miter lim="800000"/>
                <a:headEnd type="none" w="sm" len="sm"/>
                <a:tailEnd type="none" w="sm" len="sm"/>
              </a:ln>
            </p:spPr>
          </p:cxnSp>
          <p:sp>
            <p:nvSpPr>
              <p:cNvPr id="450" name="Google Shape;319;p7">
                <a:extLst>
                  <a:ext uri="{FF2B5EF4-FFF2-40B4-BE49-F238E27FC236}">
                    <a16:creationId xmlns:a16="http://schemas.microsoft.com/office/drawing/2014/main" id="{7583FAB7-5399-5634-06C7-8A2A25A4B8BD}"/>
                  </a:ext>
                </a:extLst>
              </p:cNvPr>
              <p:cNvSpPr txBox="1"/>
              <p:nvPr/>
            </p:nvSpPr>
            <p:spPr>
              <a:xfrm>
                <a:off x="395585" y="6267614"/>
                <a:ext cx="2318480"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Problem Statement</a:t>
                </a:r>
                <a:endParaRPr sz="1100" dirty="0"/>
              </a:p>
            </p:txBody>
          </p:sp>
          <p:sp>
            <p:nvSpPr>
              <p:cNvPr id="451" name="Google Shape;320;p7">
                <a:extLst>
                  <a:ext uri="{FF2B5EF4-FFF2-40B4-BE49-F238E27FC236}">
                    <a16:creationId xmlns:a16="http://schemas.microsoft.com/office/drawing/2014/main" id="{7B2CEBBF-CDB5-C9C6-DFBD-7E0FE50EC525}"/>
                  </a:ext>
                </a:extLst>
              </p:cNvPr>
              <p:cNvSpPr txBox="1"/>
              <p:nvPr/>
            </p:nvSpPr>
            <p:spPr>
              <a:xfrm>
                <a:off x="2852181" y="6267614"/>
                <a:ext cx="2102563"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Solution </a:t>
                </a:r>
                <a:endParaRPr sz="1100" dirty="0"/>
              </a:p>
            </p:txBody>
          </p:sp>
          <p:sp>
            <p:nvSpPr>
              <p:cNvPr id="453" name="Google Shape;321;p7">
                <a:extLst>
                  <a:ext uri="{FF2B5EF4-FFF2-40B4-BE49-F238E27FC236}">
                    <a16:creationId xmlns:a16="http://schemas.microsoft.com/office/drawing/2014/main" id="{D437039D-C46C-3AC4-FEEB-4CCF89C8B30E}"/>
                  </a:ext>
                </a:extLst>
              </p:cNvPr>
              <p:cNvSpPr txBox="1"/>
              <p:nvPr/>
            </p:nvSpPr>
            <p:spPr>
              <a:xfrm>
                <a:off x="4876943" y="6267612"/>
                <a:ext cx="2318480"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External Analysis</a:t>
                </a:r>
                <a:endParaRPr sz="1050" dirty="0">
                  <a:solidFill>
                    <a:schemeClr val="lt1"/>
                  </a:solidFill>
                  <a:latin typeface="Helvetica Neue Light"/>
                  <a:ea typeface="Helvetica Neue Light"/>
                  <a:cs typeface="Helvetica Neue Light"/>
                  <a:sym typeface="Helvetica Neue Light"/>
                </a:endParaRPr>
              </a:p>
            </p:txBody>
          </p:sp>
          <p:sp>
            <p:nvSpPr>
              <p:cNvPr id="454" name="Google Shape;322;p7">
                <a:extLst>
                  <a:ext uri="{FF2B5EF4-FFF2-40B4-BE49-F238E27FC236}">
                    <a16:creationId xmlns:a16="http://schemas.microsoft.com/office/drawing/2014/main" id="{6E255FB3-3221-39C7-24E0-9B6E54759CBF}"/>
                  </a:ext>
                </a:extLst>
              </p:cNvPr>
              <p:cNvSpPr txBox="1"/>
              <p:nvPr/>
            </p:nvSpPr>
            <p:spPr>
              <a:xfrm>
                <a:off x="9420724" y="6267612"/>
                <a:ext cx="2125646"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Mockup</a:t>
                </a:r>
                <a:endParaRPr sz="1100" dirty="0"/>
              </a:p>
            </p:txBody>
          </p:sp>
          <p:sp>
            <p:nvSpPr>
              <p:cNvPr id="455" name="Google Shape;323;p7">
                <a:extLst>
                  <a:ext uri="{FF2B5EF4-FFF2-40B4-BE49-F238E27FC236}">
                    <a16:creationId xmlns:a16="http://schemas.microsoft.com/office/drawing/2014/main" id="{C61FBD48-3C2C-BD6A-73C6-421BC083D3A5}"/>
                  </a:ext>
                </a:extLst>
              </p:cNvPr>
              <p:cNvSpPr txBox="1"/>
              <p:nvPr/>
            </p:nvSpPr>
            <p:spPr>
              <a:xfrm>
                <a:off x="7195423" y="6267612"/>
                <a:ext cx="1988047"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Next Steps</a:t>
                </a:r>
                <a:endParaRPr sz="1100" dirty="0"/>
              </a:p>
            </p:txBody>
          </p:sp>
        </p:grpSp>
      </p:grpSp>
      <p:sp>
        <p:nvSpPr>
          <p:cNvPr id="460" name="Google Shape;444;p11">
            <a:extLst>
              <a:ext uri="{FF2B5EF4-FFF2-40B4-BE49-F238E27FC236}">
                <a16:creationId xmlns:a16="http://schemas.microsoft.com/office/drawing/2014/main" id="{0D0959D8-F44D-D4E9-CBE8-BD91BAF02D52}"/>
              </a:ext>
            </a:extLst>
          </p:cNvPr>
          <p:cNvSpPr/>
          <p:nvPr/>
        </p:nvSpPr>
        <p:spPr>
          <a:xfrm>
            <a:off x="6376278" y="5673353"/>
            <a:ext cx="1543200" cy="417990"/>
          </a:xfrm>
          <a:prstGeom prst="rect">
            <a:avLst/>
          </a:prstGeom>
          <a:noFill/>
          <a:ln w="38100">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tx1"/>
                </a:solidFill>
                <a:latin typeface="Helvetica Neue Light"/>
                <a:ea typeface="Helvetica Neue Light"/>
                <a:cs typeface="Helvetica Neue Light"/>
                <a:sym typeface="Helvetica Neue Light"/>
              </a:rPr>
              <a:t>Priority</a:t>
            </a:r>
            <a:endParaRPr dirty="0">
              <a:solidFill>
                <a:schemeClr val="tx1"/>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359109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444;p11">
            <a:extLst>
              <a:ext uri="{FF2B5EF4-FFF2-40B4-BE49-F238E27FC236}">
                <a16:creationId xmlns:a16="http://schemas.microsoft.com/office/drawing/2014/main" id="{E8383709-664C-021B-FE96-1B86716F4ECE}"/>
              </a:ext>
            </a:extLst>
          </p:cNvPr>
          <p:cNvSpPr/>
          <p:nvPr/>
        </p:nvSpPr>
        <p:spPr>
          <a:xfrm>
            <a:off x="6483858" y="1283502"/>
            <a:ext cx="4544601" cy="594209"/>
          </a:xfrm>
          <a:prstGeom prst="roundRect">
            <a:avLst/>
          </a:prstGeom>
          <a:noFill/>
          <a:ln>
            <a:solidFill>
              <a:schemeClr val="accent6">
                <a:lumMod val="6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a:solidFill>
                <a:sysClr val="windowText" lastClr="000000"/>
              </a:solidFill>
              <a:latin typeface="Helvetica Neue Light"/>
              <a:ea typeface="Helvetica Neue Light"/>
              <a:cs typeface="Helvetica Neue Light"/>
              <a:sym typeface="Helvetica Neue Light"/>
            </a:endParaRPr>
          </a:p>
          <a:p>
            <a:pPr marL="0" marR="0" lvl="0" indent="0" algn="ctr" rtl="0">
              <a:spcBef>
                <a:spcPts val="0"/>
              </a:spcBef>
              <a:spcAft>
                <a:spcPts val="0"/>
              </a:spcAft>
              <a:buNone/>
            </a:pPr>
            <a:r>
              <a:rPr lang="en-US" sz="1800" b="1">
                <a:latin typeface="Helvetica Neue Light"/>
                <a:ea typeface="Helvetica Neue Light"/>
                <a:cs typeface="Helvetica Neue Light"/>
                <a:sym typeface="Helvetica Neue Light"/>
              </a:rPr>
              <a:t>Technology Considerations</a:t>
            </a:r>
            <a:endParaRPr lang="en-US" sz="1800" b="1">
              <a:latin typeface="Helvetica Neue Light"/>
              <a:ea typeface="Helvetica Neue Light"/>
              <a:cs typeface="Helvetica Neue Light"/>
            </a:endParaRPr>
          </a:p>
          <a:p>
            <a:pPr algn="ctr"/>
            <a:r>
              <a:rPr lang="en-US" sz="1800" b="1">
                <a:solidFill>
                  <a:schemeClr val="tx1"/>
                </a:solidFill>
                <a:latin typeface="Helvetica Neue Light"/>
                <a:ea typeface="Helvetica Neue Light"/>
                <a:cs typeface="Helvetica Neue Light"/>
                <a:sym typeface="Helvetica Neue Light"/>
              </a:rPr>
              <a:t>(Toronto Police Services Board)</a:t>
            </a:r>
            <a:endParaRPr lang="en-US" sz="1800" b="1">
              <a:solidFill>
                <a:schemeClr val="tx1"/>
              </a:solidFill>
              <a:latin typeface="Helvetica Neue Light"/>
              <a:ea typeface="Helvetica Neue Light"/>
              <a:cs typeface="Helvetica Neue Light"/>
            </a:endParaRPr>
          </a:p>
          <a:p>
            <a:pPr algn="ctr"/>
            <a:endParaRPr lang="en-CA" sz="1800">
              <a:solidFill>
                <a:sysClr val="windowText" lastClr="000000"/>
              </a:solidFill>
              <a:latin typeface="Helvetica Neue Light"/>
              <a:ea typeface="Helvetica Neue Light"/>
              <a:cs typeface="Helvetica Neue Light"/>
              <a:sym typeface="Helvetica Neue Light"/>
            </a:endParaRPr>
          </a:p>
        </p:txBody>
      </p:sp>
      <p:sp>
        <p:nvSpPr>
          <p:cNvPr id="2" name="Google Shape;218;p6">
            <a:extLst>
              <a:ext uri="{FF2B5EF4-FFF2-40B4-BE49-F238E27FC236}">
                <a16:creationId xmlns:a16="http://schemas.microsoft.com/office/drawing/2014/main" id="{06743A17-60ED-8448-B1F5-DF8C2CEC130F}"/>
              </a:ext>
            </a:extLst>
          </p:cNvPr>
          <p:cNvSpPr/>
          <p:nvPr/>
        </p:nvSpPr>
        <p:spPr>
          <a:xfrm>
            <a:off x="186173" y="352642"/>
            <a:ext cx="11011011" cy="675874"/>
          </a:xfrm>
          <a:prstGeom prst="parallelogram">
            <a:avLst>
              <a:gd name="adj" fmla="val 25000"/>
            </a:avLst>
          </a:prstGeom>
          <a:solidFill>
            <a:schemeClr val="accent1">
              <a:lumMod val="40000"/>
              <a:lumOff val="60000"/>
            </a:schemeClr>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 name="Google Shape;209;p5">
            <a:extLst>
              <a:ext uri="{FF2B5EF4-FFF2-40B4-BE49-F238E27FC236}">
                <a16:creationId xmlns:a16="http://schemas.microsoft.com/office/drawing/2014/main" id="{7B5DAAE8-D931-C146-B595-8443D95072EC}"/>
              </a:ext>
            </a:extLst>
          </p:cNvPr>
          <p:cNvSpPr txBox="1"/>
          <p:nvPr/>
        </p:nvSpPr>
        <p:spPr>
          <a:xfrm>
            <a:off x="492232" y="347858"/>
            <a:ext cx="10544013" cy="584735"/>
          </a:xfrm>
          <a:prstGeom prst="rect">
            <a:avLst/>
          </a:prstGeom>
          <a:noFill/>
          <a:ln>
            <a:noFill/>
          </a:ln>
        </p:spPr>
        <p:txBody>
          <a:bodyPr spcFirstLastPara="1" wrap="square" lIns="91425" tIns="45700" rIns="91425" bIns="45700" anchor="t" anchorCtr="0">
            <a:spAutoFit/>
          </a:bodyPr>
          <a:lstStyle/>
          <a:p>
            <a:r>
              <a:rPr lang="en-US" sz="3200">
                <a:solidFill>
                  <a:schemeClr val="dk1"/>
                </a:solidFill>
                <a:latin typeface="Helvetica Neue Light"/>
                <a:sym typeface="Helvetica Neue Light"/>
              </a:rPr>
              <a:t>External Analysis (PESTEL)</a:t>
            </a:r>
            <a:endParaRPr lang="en-US" sz="3200">
              <a:solidFill>
                <a:schemeClr val="dk1"/>
              </a:solidFill>
            </a:endParaRPr>
          </a:p>
        </p:txBody>
      </p:sp>
      <p:cxnSp>
        <p:nvCxnSpPr>
          <p:cNvPr id="6" name="Straight Connector 5">
            <a:extLst>
              <a:ext uri="{FF2B5EF4-FFF2-40B4-BE49-F238E27FC236}">
                <a16:creationId xmlns:a16="http://schemas.microsoft.com/office/drawing/2014/main" id="{06248E1E-9926-D24E-9896-97BE4A982D25}"/>
              </a:ext>
            </a:extLst>
          </p:cNvPr>
          <p:cNvCxnSpPr>
            <a:cxnSpLocks/>
          </p:cNvCxnSpPr>
          <p:nvPr/>
        </p:nvCxnSpPr>
        <p:spPr>
          <a:xfrm>
            <a:off x="5416126" y="1477106"/>
            <a:ext cx="0" cy="4169201"/>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E9E2FFEB-3E2C-044C-B2C9-AD2812887E54}"/>
              </a:ext>
            </a:extLst>
          </p:cNvPr>
          <p:cNvSpPr/>
          <p:nvPr/>
        </p:nvSpPr>
        <p:spPr>
          <a:xfrm>
            <a:off x="5728319" y="1130564"/>
            <a:ext cx="925448" cy="894646"/>
          </a:xfrm>
          <a:prstGeom prst="ellipse">
            <a:avLst/>
          </a:prstGeom>
          <a:solidFill>
            <a:schemeClr val="bg1"/>
          </a:solidFill>
          <a:ln w="38100">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444;p11">
            <a:extLst>
              <a:ext uri="{FF2B5EF4-FFF2-40B4-BE49-F238E27FC236}">
                <a16:creationId xmlns:a16="http://schemas.microsoft.com/office/drawing/2014/main" id="{2A3B8695-F47C-68D2-544D-CBF033EF1059}"/>
              </a:ext>
            </a:extLst>
          </p:cNvPr>
          <p:cNvSpPr/>
          <p:nvPr/>
        </p:nvSpPr>
        <p:spPr>
          <a:xfrm>
            <a:off x="977609" y="1263446"/>
            <a:ext cx="4037334" cy="594209"/>
          </a:xfrm>
          <a:prstGeom prst="roundRect">
            <a:avLst/>
          </a:prstGeom>
          <a:noFill/>
          <a:ln>
            <a:solidFill>
              <a:schemeClr val="accent6">
                <a:lumMod val="65000"/>
              </a:schemeClr>
            </a:solidFill>
          </a:ln>
        </p:spPr>
        <p:txBody>
          <a:bodyPr spcFirstLastPara="1" wrap="square" lIns="91425" tIns="45700" rIns="91425" bIns="45700" anchor="ctr" anchorCtr="0">
            <a:noAutofit/>
          </a:bodyPr>
          <a:lstStyle/>
          <a:p>
            <a:pPr algn="ctr"/>
            <a:r>
              <a:rPr lang="en-US" sz="1800" b="1">
                <a:solidFill>
                  <a:schemeClr val="tx1"/>
                </a:solidFill>
                <a:latin typeface="Helvetica Neue Light"/>
                <a:ea typeface="Helvetica Neue Light"/>
                <a:cs typeface="Helvetica Neue Light"/>
                <a:sym typeface="Helvetica Neue Light"/>
              </a:rPr>
              <a:t>Regulatory Considerations </a:t>
            </a:r>
            <a:endParaRPr lang="en-US" sz="1800" b="1">
              <a:solidFill>
                <a:schemeClr val="tx1"/>
              </a:solidFill>
              <a:latin typeface="Helvetica Neue Light"/>
              <a:ea typeface="Helvetica Neue Light"/>
              <a:cs typeface="Helvetica Neue Light"/>
            </a:endParaRPr>
          </a:p>
          <a:p>
            <a:pPr marL="0" marR="0" lvl="0" indent="0" algn="ctr" rtl="0">
              <a:spcBef>
                <a:spcPts val="0"/>
              </a:spcBef>
              <a:spcAft>
                <a:spcPts val="0"/>
              </a:spcAft>
              <a:buNone/>
            </a:pPr>
            <a:r>
              <a:rPr lang="en-US" sz="1800" b="1">
                <a:solidFill>
                  <a:schemeClr val="tx1"/>
                </a:solidFill>
                <a:latin typeface="Helvetica Neue Light"/>
                <a:ea typeface="Helvetica Neue Light"/>
                <a:cs typeface="Helvetica Neue Light"/>
                <a:sym typeface="Helvetica Neue Light"/>
              </a:rPr>
              <a:t>(Toronto Police Services Board)</a:t>
            </a:r>
            <a:endParaRPr sz="1800" b="1">
              <a:solidFill>
                <a:schemeClr val="tx1"/>
              </a:solidFill>
              <a:latin typeface="Helvetica Neue Light"/>
              <a:ea typeface="Helvetica Neue Light"/>
              <a:cs typeface="Helvetica Neue Light"/>
            </a:endParaRPr>
          </a:p>
        </p:txBody>
      </p:sp>
      <p:pic>
        <p:nvPicPr>
          <p:cNvPr id="8" name="Picture 7" descr="A picture containing graphics, clipart, graphic design, screenshot&#10;&#10;Description automatically generated">
            <a:extLst>
              <a:ext uri="{FF2B5EF4-FFF2-40B4-BE49-F238E27FC236}">
                <a16:creationId xmlns:a16="http://schemas.microsoft.com/office/drawing/2014/main" id="{A4B9F9EA-5530-6DB6-1E64-6E2FE9FA934F}"/>
              </a:ext>
            </a:extLst>
          </p:cNvPr>
          <p:cNvPicPr>
            <a:picLocks noChangeAspect="1"/>
          </p:cNvPicPr>
          <p:nvPr/>
        </p:nvPicPr>
        <p:blipFill>
          <a:blip r:embed="rId3"/>
          <a:stretch>
            <a:fillRect/>
          </a:stretch>
        </p:blipFill>
        <p:spPr>
          <a:xfrm>
            <a:off x="5915110" y="1278034"/>
            <a:ext cx="551866" cy="551866"/>
          </a:xfrm>
          <a:prstGeom prst="rect">
            <a:avLst/>
          </a:prstGeom>
        </p:spPr>
      </p:pic>
      <p:grpSp>
        <p:nvGrpSpPr>
          <p:cNvPr id="14" name="Group 13">
            <a:extLst>
              <a:ext uri="{FF2B5EF4-FFF2-40B4-BE49-F238E27FC236}">
                <a16:creationId xmlns:a16="http://schemas.microsoft.com/office/drawing/2014/main" id="{087ADF22-2BCA-2DA2-DF2F-4A503E8AE6E6}"/>
              </a:ext>
            </a:extLst>
          </p:cNvPr>
          <p:cNvGrpSpPr/>
          <p:nvPr/>
        </p:nvGrpSpPr>
        <p:grpSpPr>
          <a:xfrm>
            <a:off x="205144" y="1099251"/>
            <a:ext cx="925448" cy="894646"/>
            <a:chOff x="188134" y="1208922"/>
            <a:chExt cx="1398693" cy="1398693"/>
          </a:xfrm>
        </p:grpSpPr>
        <p:sp>
          <p:nvSpPr>
            <p:cNvPr id="4" name="Oval 3">
              <a:extLst>
                <a:ext uri="{FF2B5EF4-FFF2-40B4-BE49-F238E27FC236}">
                  <a16:creationId xmlns:a16="http://schemas.microsoft.com/office/drawing/2014/main" id="{AF1AC72C-BAFA-F34E-B05A-97AA1521B29C}"/>
                </a:ext>
              </a:extLst>
            </p:cNvPr>
            <p:cNvSpPr/>
            <p:nvPr/>
          </p:nvSpPr>
          <p:spPr>
            <a:xfrm>
              <a:off x="188134" y="1208922"/>
              <a:ext cx="1398693" cy="1398693"/>
            </a:xfrm>
            <a:prstGeom prst="ellipse">
              <a:avLst/>
            </a:prstGeom>
            <a:solidFill>
              <a:schemeClr val="bg1"/>
            </a:solidFill>
            <a:ln w="38100">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aper with a stamp&#10;&#10;Description automatically generated with low confidence">
              <a:extLst>
                <a:ext uri="{FF2B5EF4-FFF2-40B4-BE49-F238E27FC236}">
                  <a16:creationId xmlns:a16="http://schemas.microsoft.com/office/drawing/2014/main" id="{4BB4659F-7F7E-5E11-9401-707E797217DB}"/>
                </a:ext>
              </a:extLst>
            </p:cNvPr>
            <p:cNvPicPr>
              <a:picLocks noChangeAspect="1"/>
            </p:cNvPicPr>
            <p:nvPr/>
          </p:nvPicPr>
          <p:blipFill>
            <a:blip r:embed="rId4"/>
            <a:stretch>
              <a:fillRect/>
            </a:stretch>
          </p:blipFill>
          <p:spPr>
            <a:xfrm>
              <a:off x="486136" y="1447035"/>
              <a:ext cx="894919" cy="894919"/>
            </a:xfrm>
            <a:prstGeom prst="rect">
              <a:avLst/>
            </a:prstGeom>
          </p:spPr>
        </p:pic>
      </p:grpSp>
      <p:sp>
        <p:nvSpPr>
          <p:cNvPr id="63" name="TextBox 62">
            <a:extLst>
              <a:ext uri="{FF2B5EF4-FFF2-40B4-BE49-F238E27FC236}">
                <a16:creationId xmlns:a16="http://schemas.microsoft.com/office/drawing/2014/main" id="{F451990D-0ECE-AC14-B217-5F140DD6B5D1}"/>
              </a:ext>
            </a:extLst>
          </p:cNvPr>
          <p:cNvSpPr txBox="1"/>
          <p:nvPr/>
        </p:nvSpPr>
        <p:spPr>
          <a:xfrm>
            <a:off x="1653335" y="3343828"/>
            <a:ext cx="3179748" cy="276999"/>
          </a:xfrm>
          <a:prstGeom prst="rect">
            <a:avLst/>
          </a:prstGeom>
          <a:noFill/>
          <a:ln w="28575">
            <a:solidFill>
              <a:schemeClr val="accent4"/>
            </a:solidFill>
          </a:ln>
        </p:spPr>
        <p:txBody>
          <a:bodyPr wrap="square" lIns="91440" tIns="45720" rIns="91440" bIns="45720" rtlCol="0" anchor="t">
            <a:spAutoFit/>
          </a:bodyPr>
          <a:lstStyle/>
          <a:p>
            <a:pPr algn="ctr" rtl="0">
              <a:spcBef>
                <a:spcPts val="1200"/>
              </a:spcBef>
              <a:spcAft>
                <a:spcPts val="1200"/>
              </a:spcAft>
            </a:pPr>
            <a:r>
              <a:rPr lang="en-US" sz="1200"/>
              <a:t>Structure insights to attain this objective.</a:t>
            </a:r>
            <a:endParaRPr lang="en-CA" sz="1000" i="1"/>
          </a:p>
        </p:txBody>
      </p:sp>
      <p:sp>
        <p:nvSpPr>
          <p:cNvPr id="67" name="TextBox 66">
            <a:extLst>
              <a:ext uri="{FF2B5EF4-FFF2-40B4-BE49-F238E27FC236}">
                <a16:creationId xmlns:a16="http://schemas.microsoft.com/office/drawing/2014/main" id="{FF964DFF-309C-3EDE-8BF3-F8298691EB40}"/>
              </a:ext>
            </a:extLst>
          </p:cNvPr>
          <p:cNvSpPr txBox="1"/>
          <p:nvPr/>
        </p:nvSpPr>
        <p:spPr>
          <a:xfrm>
            <a:off x="6685854" y="3343828"/>
            <a:ext cx="4479777" cy="276999"/>
          </a:xfrm>
          <a:prstGeom prst="rect">
            <a:avLst/>
          </a:prstGeom>
          <a:noFill/>
          <a:ln w="28575">
            <a:solidFill>
              <a:schemeClr val="accent4"/>
            </a:solidFill>
          </a:ln>
        </p:spPr>
        <p:txBody>
          <a:bodyPr wrap="square" lIns="91440" tIns="45720" rIns="91440" bIns="45720" rtlCol="0" anchor="t">
            <a:spAutoFit/>
          </a:bodyPr>
          <a:lstStyle/>
          <a:p>
            <a:pPr algn="ctr">
              <a:spcBef>
                <a:spcPts val="1200"/>
              </a:spcBef>
              <a:spcAft>
                <a:spcPts val="1200"/>
              </a:spcAft>
            </a:pPr>
            <a:r>
              <a:rPr lang="en-US" sz="1200" b="0" i="0" u="none" strike="noStrike">
                <a:solidFill>
                  <a:schemeClr val="tx1"/>
                </a:solidFill>
                <a:effectLst/>
              </a:rPr>
              <a:t>Mitigation </a:t>
            </a:r>
            <a:r>
              <a:rPr lang="en-US" sz="1200">
                <a:solidFill>
                  <a:schemeClr val="tx1"/>
                </a:solidFill>
              </a:rPr>
              <a:t>measures </a:t>
            </a:r>
            <a:r>
              <a:rPr lang="en-US" sz="1200" b="0" i="0" u="none" strike="noStrike">
                <a:solidFill>
                  <a:schemeClr val="tx1"/>
                </a:solidFill>
                <a:effectLst/>
              </a:rPr>
              <a:t>&amp; monitoring guidelines</a:t>
            </a:r>
            <a:endParaRPr lang="en-US">
              <a:solidFill>
                <a:schemeClr val="tx1"/>
              </a:solidFill>
            </a:endParaRPr>
          </a:p>
        </p:txBody>
      </p:sp>
      <p:sp>
        <p:nvSpPr>
          <p:cNvPr id="68" name="TextBox 67">
            <a:extLst>
              <a:ext uri="{FF2B5EF4-FFF2-40B4-BE49-F238E27FC236}">
                <a16:creationId xmlns:a16="http://schemas.microsoft.com/office/drawing/2014/main" id="{B791E204-5767-7480-712A-92F68F780225}"/>
              </a:ext>
            </a:extLst>
          </p:cNvPr>
          <p:cNvSpPr txBox="1"/>
          <p:nvPr/>
        </p:nvSpPr>
        <p:spPr>
          <a:xfrm>
            <a:off x="5836613" y="5096337"/>
            <a:ext cx="1554244" cy="461665"/>
          </a:xfrm>
          <a:prstGeom prst="rect">
            <a:avLst/>
          </a:prstGeom>
          <a:noFill/>
          <a:ln w="28575">
            <a:solidFill>
              <a:schemeClr val="accent2"/>
            </a:solidFill>
          </a:ln>
        </p:spPr>
        <p:txBody>
          <a:bodyPr wrap="square" lIns="91440" tIns="45720" rIns="91440" bIns="45720" rtlCol="0" anchor="t">
            <a:spAutoFit/>
          </a:bodyPr>
          <a:lstStyle/>
          <a:p>
            <a:pPr algn="ctr" rtl="0">
              <a:spcBef>
                <a:spcPts val="1200"/>
              </a:spcBef>
            </a:pPr>
            <a:r>
              <a:rPr lang="en-US" sz="1200"/>
              <a:t>Training documentation</a:t>
            </a:r>
            <a:endParaRPr lang="en-US" sz="1200">
              <a:latin typeface="Arial" panose="020B0604020202020204" pitchFamily="34" charset="0"/>
            </a:endParaRPr>
          </a:p>
        </p:txBody>
      </p:sp>
      <p:pic>
        <p:nvPicPr>
          <p:cNvPr id="72" name="Picture 71" descr="A red circle with white text&#10;&#10;Description automatically generated">
            <a:extLst>
              <a:ext uri="{FF2B5EF4-FFF2-40B4-BE49-F238E27FC236}">
                <a16:creationId xmlns:a16="http://schemas.microsoft.com/office/drawing/2014/main" id="{9B4BC89A-64E7-CAE4-2AF8-C900B5D231D0}"/>
              </a:ext>
            </a:extLst>
          </p:cNvPr>
          <p:cNvPicPr>
            <a:picLocks noChangeAspect="1"/>
          </p:cNvPicPr>
          <p:nvPr/>
        </p:nvPicPr>
        <p:blipFill>
          <a:blip r:embed="rId5"/>
          <a:stretch>
            <a:fillRect/>
          </a:stretch>
        </p:blipFill>
        <p:spPr>
          <a:xfrm>
            <a:off x="1413344" y="2023511"/>
            <a:ext cx="573043" cy="573043"/>
          </a:xfrm>
          <a:prstGeom prst="rect">
            <a:avLst/>
          </a:prstGeom>
        </p:spPr>
      </p:pic>
      <p:sp>
        <p:nvSpPr>
          <p:cNvPr id="73" name="Google Shape;444;p11">
            <a:extLst>
              <a:ext uri="{FF2B5EF4-FFF2-40B4-BE49-F238E27FC236}">
                <a16:creationId xmlns:a16="http://schemas.microsoft.com/office/drawing/2014/main" id="{4F8EA82F-FF7A-5FCC-0ED2-6A29BEB8D038}"/>
              </a:ext>
            </a:extLst>
          </p:cNvPr>
          <p:cNvSpPr/>
          <p:nvPr/>
        </p:nvSpPr>
        <p:spPr>
          <a:xfrm>
            <a:off x="2357574" y="2069789"/>
            <a:ext cx="1745414" cy="439159"/>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tx1"/>
                </a:solidFill>
                <a:latin typeface="Helvetica Neue Light"/>
                <a:ea typeface="Helvetica Neue Light"/>
                <a:cs typeface="Helvetica Neue Light"/>
                <a:sym typeface="Helvetica Neue Light"/>
              </a:rPr>
              <a:t>Time constraint</a:t>
            </a:r>
            <a:endParaRPr>
              <a:solidFill>
                <a:schemeClr val="tx1"/>
              </a:solidFill>
              <a:latin typeface="Helvetica Neue Light"/>
              <a:ea typeface="Helvetica Neue Light"/>
              <a:cs typeface="Helvetica Neue Light"/>
              <a:sym typeface="Helvetica Neue Light"/>
            </a:endParaRPr>
          </a:p>
        </p:txBody>
      </p:sp>
      <p:sp>
        <p:nvSpPr>
          <p:cNvPr id="75" name="Google Shape;444;p11">
            <a:extLst>
              <a:ext uri="{FF2B5EF4-FFF2-40B4-BE49-F238E27FC236}">
                <a16:creationId xmlns:a16="http://schemas.microsoft.com/office/drawing/2014/main" id="{2C7873E2-9A12-3859-5029-5DAE813A5D1A}"/>
              </a:ext>
            </a:extLst>
          </p:cNvPr>
          <p:cNvSpPr/>
          <p:nvPr/>
        </p:nvSpPr>
        <p:spPr>
          <a:xfrm>
            <a:off x="908708" y="3956776"/>
            <a:ext cx="1671936" cy="531074"/>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a:solidFill>
                  <a:schemeClr val="tx1"/>
                </a:solidFill>
                <a:latin typeface="Helvetica Neue Light"/>
                <a:ea typeface="Helvetica Neue Light"/>
                <a:cs typeface="Helvetica Neue Light"/>
                <a:sym typeface="Helvetica Neue Light"/>
              </a:rPr>
              <a:t>Reporting response time</a:t>
            </a:r>
            <a:endParaRPr sz="1100">
              <a:solidFill>
                <a:schemeClr val="tx1"/>
              </a:solidFill>
              <a:latin typeface="Helvetica Neue Light"/>
              <a:ea typeface="Helvetica Neue Light"/>
              <a:cs typeface="Helvetica Neue Light"/>
              <a:sym typeface="Helvetica Neue Light"/>
            </a:endParaRPr>
          </a:p>
        </p:txBody>
      </p:sp>
      <p:cxnSp>
        <p:nvCxnSpPr>
          <p:cNvPr id="76" name="Straight Connector 75">
            <a:extLst>
              <a:ext uri="{FF2B5EF4-FFF2-40B4-BE49-F238E27FC236}">
                <a16:creationId xmlns:a16="http://schemas.microsoft.com/office/drawing/2014/main" id="{7A99254F-B3DD-720A-CF27-B8F5583AD16A}"/>
              </a:ext>
            </a:extLst>
          </p:cNvPr>
          <p:cNvCxnSpPr>
            <a:cxnSpLocks/>
          </p:cNvCxnSpPr>
          <p:nvPr/>
        </p:nvCxnSpPr>
        <p:spPr>
          <a:xfrm>
            <a:off x="195557" y="3847418"/>
            <a:ext cx="10832902" cy="11287"/>
          </a:xfrm>
          <a:prstGeom prst="line">
            <a:avLst/>
          </a:prstGeom>
        </p:spPr>
        <p:style>
          <a:lnRef idx="1">
            <a:schemeClr val="accent1"/>
          </a:lnRef>
          <a:fillRef idx="0">
            <a:schemeClr val="accent1"/>
          </a:fillRef>
          <a:effectRef idx="0">
            <a:schemeClr val="accent1"/>
          </a:effectRef>
          <a:fontRef idx="minor">
            <a:schemeClr val="tx1"/>
          </a:fontRef>
        </p:style>
      </p:cxnSp>
      <p:sp>
        <p:nvSpPr>
          <p:cNvPr id="83" name="Google Shape;297;p7">
            <a:extLst>
              <a:ext uri="{FF2B5EF4-FFF2-40B4-BE49-F238E27FC236}">
                <a16:creationId xmlns:a16="http://schemas.microsoft.com/office/drawing/2014/main" id="{3527B45B-03A0-7FF7-1FCD-0060E5D1D117}"/>
              </a:ext>
            </a:extLst>
          </p:cNvPr>
          <p:cNvSpPr/>
          <p:nvPr/>
        </p:nvSpPr>
        <p:spPr>
          <a:xfrm>
            <a:off x="2714786" y="4019656"/>
            <a:ext cx="744030" cy="318036"/>
          </a:xfrm>
          <a:prstGeom prst="rect">
            <a:avLst/>
          </a:prstGeom>
          <a:solidFill>
            <a:schemeClr val="accent1"/>
          </a:solidFill>
          <a:ln w="38100" cap="flat" cmpd="sng">
            <a:no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a:latin typeface="Helvetica Neue Light"/>
                <a:ea typeface="Helvetica Neue Light"/>
                <a:cs typeface="Helvetica Neue Light"/>
                <a:sym typeface="Helvetica Neue Light"/>
              </a:rPr>
              <a:t>121 min</a:t>
            </a:r>
            <a:endParaRPr sz="2400" i="0" u="none" strike="noStrike">
              <a:solidFill>
                <a:srgbClr val="000000"/>
              </a:solidFill>
              <a:latin typeface="Helvetica Neue Light"/>
              <a:ea typeface="Helvetica Neue Light"/>
              <a:cs typeface="Helvetica Neue Light"/>
              <a:sym typeface="Helvetica Neue Light"/>
            </a:endParaRPr>
          </a:p>
        </p:txBody>
      </p:sp>
      <p:sp>
        <p:nvSpPr>
          <p:cNvPr id="85" name="Google Shape;444;p11">
            <a:extLst>
              <a:ext uri="{FF2B5EF4-FFF2-40B4-BE49-F238E27FC236}">
                <a16:creationId xmlns:a16="http://schemas.microsoft.com/office/drawing/2014/main" id="{CB18811C-5A6E-4CEB-7648-1C0D70A375C3}"/>
              </a:ext>
            </a:extLst>
          </p:cNvPr>
          <p:cNvSpPr/>
          <p:nvPr/>
        </p:nvSpPr>
        <p:spPr>
          <a:xfrm>
            <a:off x="3569381" y="3986297"/>
            <a:ext cx="1671936" cy="472033"/>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a:solidFill>
                  <a:schemeClr val="tx1"/>
                </a:solidFill>
                <a:latin typeface="Helvetica Neue Light"/>
                <a:ea typeface="Helvetica Neue Light"/>
                <a:cs typeface="Helvetica Neue Light"/>
                <a:sym typeface="Helvetica Neue Light"/>
              </a:rPr>
              <a:t> Avg. Clearance time</a:t>
            </a:r>
            <a:endParaRPr sz="1100">
              <a:solidFill>
                <a:schemeClr val="tx1"/>
              </a:solidFill>
              <a:latin typeface="Helvetica Neue Light"/>
              <a:ea typeface="Helvetica Neue Light"/>
              <a:cs typeface="Helvetica Neue Light"/>
              <a:sym typeface="Helvetica Neue Light"/>
            </a:endParaRPr>
          </a:p>
        </p:txBody>
      </p:sp>
      <p:sp>
        <p:nvSpPr>
          <p:cNvPr id="86" name="Google Shape;444;p11">
            <a:extLst>
              <a:ext uri="{FF2B5EF4-FFF2-40B4-BE49-F238E27FC236}">
                <a16:creationId xmlns:a16="http://schemas.microsoft.com/office/drawing/2014/main" id="{3F8C9A60-CD10-BE58-139E-895DA1988880}"/>
              </a:ext>
            </a:extLst>
          </p:cNvPr>
          <p:cNvSpPr/>
          <p:nvPr/>
        </p:nvSpPr>
        <p:spPr>
          <a:xfrm>
            <a:off x="8183368" y="2092807"/>
            <a:ext cx="1484748" cy="393123"/>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tx1"/>
                </a:solidFill>
                <a:latin typeface="Helvetica Neue Light"/>
                <a:ea typeface="Helvetica Neue Light"/>
                <a:cs typeface="Helvetica Neue Light"/>
                <a:sym typeface="Helvetica Neue Light"/>
              </a:rPr>
              <a:t>Moderate Risk</a:t>
            </a:r>
            <a:endParaRPr dirty="0">
              <a:solidFill>
                <a:schemeClr val="tx1"/>
              </a:solidFill>
              <a:latin typeface="Helvetica Neue Light"/>
              <a:ea typeface="Helvetica Neue Light"/>
              <a:cs typeface="Helvetica Neue Light"/>
              <a:sym typeface="Helvetica Neue Light"/>
            </a:endParaRPr>
          </a:p>
        </p:txBody>
      </p:sp>
      <p:pic>
        <p:nvPicPr>
          <p:cNvPr id="1026" name="Picture 2" descr="Hexagon logo in transparent PNG format">
            <a:extLst>
              <a:ext uri="{FF2B5EF4-FFF2-40B4-BE49-F238E27FC236}">
                <a16:creationId xmlns:a16="http://schemas.microsoft.com/office/drawing/2014/main" id="{76A1D9F7-59C5-6324-C67D-5A076C2E3E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8168" y="3944250"/>
            <a:ext cx="486185" cy="561583"/>
          </a:xfrm>
          <a:prstGeom prst="rect">
            <a:avLst/>
          </a:prstGeom>
          <a:noFill/>
          <a:extLst>
            <a:ext uri="{909E8E84-426E-40DD-AFC4-6F175D3DCCD1}">
              <a14:hiddenFill xmlns:a14="http://schemas.microsoft.com/office/drawing/2010/main">
                <a:solidFill>
                  <a:srgbClr val="FFFFFF"/>
                </a:solidFill>
              </a14:hiddenFill>
            </a:ext>
          </a:extLst>
        </p:spPr>
      </p:pic>
      <p:sp>
        <p:nvSpPr>
          <p:cNvPr id="94" name="Google Shape;297;p7">
            <a:extLst>
              <a:ext uri="{FF2B5EF4-FFF2-40B4-BE49-F238E27FC236}">
                <a16:creationId xmlns:a16="http://schemas.microsoft.com/office/drawing/2014/main" id="{AB1F9347-8F90-CBE7-1782-E604A988ABBA}"/>
              </a:ext>
            </a:extLst>
          </p:cNvPr>
          <p:cNvSpPr/>
          <p:nvPr/>
        </p:nvSpPr>
        <p:spPr>
          <a:xfrm>
            <a:off x="8977864" y="4044560"/>
            <a:ext cx="697134" cy="348813"/>
          </a:xfrm>
          <a:prstGeom prst="rect">
            <a:avLst/>
          </a:prstGeom>
          <a:solidFill>
            <a:schemeClr val="bg1"/>
          </a:solidFill>
          <a:ln w="38100" cap="flat" cmpd="sng">
            <a:no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a:latin typeface="Helvetica Neue Light"/>
                <a:ea typeface="Helvetica Neue Light"/>
                <a:cs typeface="Helvetica Neue Light"/>
                <a:sym typeface="Helvetica Neue Light"/>
              </a:rPr>
              <a:t>I/CAD</a:t>
            </a:r>
            <a:endParaRPr sz="2800" i="0" u="none" strike="noStrike">
              <a:solidFill>
                <a:srgbClr val="000000"/>
              </a:solidFill>
              <a:latin typeface="Helvetica Neue Light"/>
              <a:ea typeface="Helvetica Neue Light"/>
              <a:cs typeface="Helvetica Neue Light"/>
              <a:sym typeface="Helvetica Neue Light"/>
            </a:endParaRPr>
          </a:p>
        </p:txBody>
      </p:sp>
      <p:pic>
        <p:nvPicPr>
          <p:cNvPr id="1028" name="Picture 4">
            <a:extLst>
              <a:ext uri="{FF2B5EF4-FFF2-40B4-BE49-F238E27FC236}">
                <a16:creationId xmlns:a16="http://schemas.microsoft.com/office/drawing/2014/main" id="{374AA5E0-EEF3-5539-9DBF-76050C55AD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54965" y="3932880"/>
            <a:ext cx="534317" cy="534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cords Management - Toronto Police | Toronto ON">
            <a:extLst>
              <a:ext uri="{FF2B5EF4-FFF2-40B4-BE49-F238E27FC236}">
                <a16:creationId xmlns:a16="http://schemas.microsoft.com/office/drawing/2014/main" id="{57B532E3-3005-9F07-B53D-9CDEB800DA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3506" y="3932880"/>
            <a:ext cx="480343" cy="48034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descr="A book with text on it&#10;&#10;Description automatically generated with low confidence">
            <a:extLst>
              <a:ext uri="{FF2B5EF4-FFF2-40B4-BE49-F238E27FC236}">
                <a16:creationId xmlns:a16="http://schemas.microsoft.com/office/drawing/2014/main" id="{36F297A0-6935-BAC3-8C64-03ED9FB62FEC}"/>
              </a:ext>
            </a:extLst>
          </p:cNvPr>
          <p:cNvPicPr>
            <a:picLocks noChangeAspect="1"/>
          </p:cNvPicPr>
          <p:nvPr/>
        </p:nvPicPr>
        <p:blipFill>
          <a:blip r:embed="rId9"/>
          <a:stretch>
            <a:fillRect/>
          </a:stretch>
        </p:blipFill>
        <p:spPr>
          <a:xfrm>
            <a:off x="7419823" y="3984830"/>
            <a:ext cx="425048" cy="425048"/>
          </a:xfrm>
          <a:prstGeom prst="rect">
            <a:avLst/>
          </a:prstGeom>
        </p:spPr>
      </p:pic>
      <p:sp>
        <p:nvSpPr>
          <p:cNvPr id="108" name="TextBox 107">
            <a:extLst>
              <a:ext uri="{FF2B5EF4-FFF2-40B4-BE49-F238E27FC236}">
                <a16:creationId xmlns:a16="http://schemas.microsoft.com/office/drawing/2014/main" id="{4B32AD99-7D8C-D01A-D2F4-A2C757D59CCA}"/>
              </a:ext>
            </a:extLst>
          </p:cNvPr>
          <p:cNvSpPr txBox="1"/>
          <p:nvPr/>
        </p:nvSpPr>
        <p:spPr>
          <a:xfrm>
            <a:off x="879068" y="5188670"/>
            <a:ext cx="1723196" cy="276999"/>
          </a:xfrm>
          <a:prstGeom prst="rect">
            <a:avLst/>
          </a:prstGeom>
          <a:noFill/>
          <a:ln w="28575">
            <a:solidFill>
              <a:schemeClr val="accent1"/>
            </a:solidFill>
          </a:ln>
        </p:spPr>
        <p:txBody>
          <a:bodyPr wrap="square" lIns="91440" tIns="45720" rIns="91440" bIns="45720" rtlCol="0" anchor="t">
            <a:spAutoFit/>
          </a:bodyPr>
          <a:lstStyle/>
          <a:p>
            <a:pPr rtl="0">
              <a:spcBef>
                <a:spcPts val="1200"/>
              </a:spcBef>
            </a:pPr>
            <a:r>
              <a:rPr lang="en-US" sz="1200" b="0" i="0" u="none" strike="noStrike">
                <a:solidFill>
                  <a:srgbClr val="000000"/>
                </a:solidFill>
                <a:effectLst/>
              </a:rPr>
              <a:t>Use </a:t>
            </a:r>
            <a:r>
              <a:rPr lang="en-US" sz="1200"/>
              <a:t>location tracking</a:t>
            </a:r>
            <a:endParaRPr lang="en-US" sz="1200" b="0" i="0" u="none" strike="noStrike">
              <a:solidFill>
                <a:srgbClr val="000000"/>
              </a:solidFill>
              <a:effectLst/>
              <a:latin typeface="Arial" panose="020B0604020202020204" pitchFamily="34" charset="0"/>
            </a:endParaRPr>
          </a:p>
        </p:txBody>
      </p:sp>
      <p:sp>
        <p:nvSpPr>
          <p:cNvPr id="110" name="TextBox 109">
            <a:extLst>
              <a:ext uri="{FF2B5EF4-FFF2-40B4-BE49-F238E27FC236}">
                <a16:creationId xmlns:a16="http://schemas.microsoft.com/office/drawing/2014/main" id="{FF3CE6E0-4D36-17AB-D4D7-B847CE45DDD0}"/>
              </a:ext>
            </a:extLst>
          </p:cNvPr>
          <p:cNvSpPr txBox="1"/>
          <p:nvPr/>
        </p:nvSpPr>
        <p:spPr>
          <a:xfrm>
            <a:off x="3576330" y="5096337"/>
            <a:ext cx="1671936" cy="461665"/>
          </a:xfrm>
          <a:prstGeom prst="rect">
            <a:avLst/>
          </a:prstGeom>
          <a:noFill/>
          <a:ln w="28575">
            <a:solidFill>
              <a:schemeClr val="accent1"/>
            </a:solidFill>
          </a:ln>
        </p:spPr>
        <p:txBody>
          <a:bodyPr wrap="square" lIns="91440" tIns="45720" rIns="91440" bIns="45720" rtlCol="0" anchor="t">
            <a:spAutoFit/>
          </a:bodyPr>
          <a:lstStyle/>
          <a:p>
            <a:pPr algn="ctr" rtl="0">
              <a:spcBef>
                <a:spcPts val="1200"/>
              </a:spcBef>
            </a:pPr>
            <a:r>
              <a:rPr lang="en-US" sz="1200" dirty="0"/>
              <a:t>Communicate with I/CAD.</a:t>
            </a:r>
            <a:endParaRPr lang="en-CA" sz="1000" i="1" dirty="0"/>
          </a:p>
        </p:txBody>
      </p:sp>
      <p:pic>
        <p:nvPicPr>
          <p:cNvPr id="111" name="Picture 110" descr="A person wearing a headset&#10;&#10;Description automatically generated with medium confidence">
            <a:extLst>
              <a:ext uri="{FF2B5EF4-FFF2-40B4-BE49-F238E27FC236}">
                <a16:creationId xmlns:a16="http://schemas.microsoft.com/office/drawing/2014/main" id="{68069798-7C23-3BD7-27A9-EA4FA7132124}"/>
              </a:ext>
            </a:extLst>
          </p:cNvPr>
          <p:cNvPicPr>
            <a:picLocks noChangeAspect="1"/>
          </p:cNvPicPr>
          <p:nvPr/>
        </p:nvPicPr>
        <p:blipFill>
          <a:blip r:embed="rId10"/>
          <a:stretch>
            <a:fillRect/>
          </a:stretch>
        </p:blipFill>
        <p:spPr>
          <a:xfrm>
            <a:off x="2714332" y="5053488"/>
            <a:ext cx="547362" cy="547362"/>
          </a:xfrm>
          <a:prstGeom prst="rect">
            <a:avLst/>
          </a:prstGeom>
        </p:spPr>
      </p:pic>
      <p:pic>
        <p:nvPicPr>
          <p:cNvPr id="113" name="Picture 112" descr="A picture containing screenshot, mobile phone, design&#10;&#10;Description automatically generated">
            <a:extLst>
              <a:ext uri="{FF2B5EF4-FFF2-40B4-BE49-F238E27FC236}">
                <a16:creationId xmlns:a16="http://schemas.microsoft.com/office/drawing/2014/main" id="{862AC3E5-443E-C6C8-ED49-631F7FBF93E2}"/>
              </a:ext>
            </a:extLst>
          </p:cNvPr>
          <p:cNvPicPr>
            <a:picLocks noChangeAspect="1"/>
          </p:cNvPicPr>
          <p:nvPr/>
        </p:nvPicPr>
        <p:blipFill>
          <a:blip r:embed="rId11"/>
          <a:stretch>
            <a:fillRect/>
          </a:stretch>
        </p:blipFill>
        <p:spPr>
          <a:xfrm>
            <a:off x="186173" y="3013320"/>
            <a:ext cx="620220" cy="620220"/>
          </a:xfrm>
          <a:prstGeom prst="rect">
            <a:avLst/>
          </a:prstGeom>
        </p:spPr>
      </p:pic>
      <p:pic>
        <p:nvPicPr>
          <p:cNvPr id="114" name="Picture 113" descr="A colorful graph with a magnifying glass&#10;&#10;Description automatically generated with low confidence">
            <a:extLst>
              <a:ext uri="{FF2B5EF4-FFF2-40B4-BE49-F238E27FC236}">
                <a16:creationId xmlns:a16="http://schemas.microsoft.com/office/drawing/2014/main" id="{18DC8F3A-8CE8-8258-2F9D-53EE6FA30145}"/>
              </a:ext>
            </a:extLst>
          </p:cNvPr>
          <p:cNvPicPr>
            <a:picLocks noChangeAspect="1"/>
          </p:cNvPicPr>
          <p:nvPr/>
        </p:nvPicPr>
        <p:blipFill>
          <a:blip r:embed="rId12"/>
          <a:stretch>
            <a:fillRect/>
          </a:stretch>
        </p:blipFill>
        <p:spPr>
          <a:xfrm>
            <a:off x="939530" y="3013320"/>
            <a:ext cx="543493" cy="543493"/>
          </a:xfrm>
          <a:prstGeom prst="rect">
            <a:avLst/>
          </a:prstGeom>
        </p:spPr>
      </p:pic>
      <p:sp>
        <p:nvSpPr>
          <p:cNvPr id="1024" name="TextBox 1023">
            <a:extLst>
              <a:ext uri="{FF2B5EF4-FFF2-40B4-BE49-F238E27FC236}">
                <a16:creationId xmlns:a16="http://schemas.microsoft.com/office/drawing/2014/main" id="{4D8F9513-3CF3-97B6-A32D-EB2A385D98D7}"/>
              </a:ext>
            </a:extLst>
          </p:cNvPr>
          <p:cNvSpPr txBox="1"/>
          <p:nvPr/>
        </p:nvSpPr>
        <p:spPr>
          <a:xfrm>
            <a:off x="8693946" y="5004004"/>
            <a:ext cx="1554243" cy="646331"/>
          </a:xfrm>
          <a:prstGeom prst="rect">
            <a:avLst/>
          </a:prstGeom>
          <a:noFill/>
          <a:ln w="28575">
            <a:solidFill>
              <a:schemeClr val="accent1"/>
            </a:solidFill>
          </a:ln>
        </p:spPr>
        <p:txBody>
          <a:bodyPr wrap="square" lIns="91440" tIns="45720" rIns="91440" bIns="45720" rtlCol="0" anchor="t">
            <a:spAutoFit/>
          </a:bodyPr>
          <a:lstStyle/>
          <a:p>
            <a:pPr algn="ctr" rtl="0">
              <a:spcBef>
                <a:spcPts val="1200"/>
              </a:spcBef>
            </a:pPr>
            <a:r>
              <a:rPr lang="en-US" sz="1200"/>
              <a:t>Integration with I/CAD, TRMS, and ArcGIS.</a:t>
            </a:r>
            <a:endParaRPr lang="en-CA" sz="1050" i="1"/>
          </a:p>
        </p:txBody>
      </p:sp>
      <p:pic>
        <p:nvPicPr>
          <p:cNvPr id="1025" name="Picture 1024" descr="A colorful graph with a magnifying glass&#10;&#10;Description automatically generated with low confidence">
            <a:extLst>
              <a:ext uri="{FF2B5EF4-FFF2-40B4-BE49-F238E27FC236}">
                <a16:creationId xmlns:a16="http://schemas.microsoft.com/office/drawing/2014/main" id="{C7DB320E-7A2A-FE46-D479-4A3C4E66F5DF}"/>
              </a:ext>
            </a:extLst>
          </p:cNvPr>
          <p:cNvPicPr>
            <a:picLocks noChangeAspect="1"/>
          </p:cNvPicPr>
          <p:nvPr/>
        </p:nvPicPr>
        <p:blipFill>
          <a:blip r:embed="rId12"/>
          <a:stretch>
            <a:fillRect/>
          </a:stretch>
        </p:blipFill>
        <p:spPr>
          <a:xfrm>
            <a:off x="7659541" y="5045793"/>
            <a:ext cx="562752" cy="562752"/>
          </a:xfrm>
          <a:prstGeom prst="rect">
            <a:avLst/>
          </a:prstGeom>
        </p:spPr>
      </p:pic>
      <p:cxnSp>
        <p:nvCxnSpPr>
          <p:cNvPr id="1029" name="Straight Arrow Connector 1028">
            <a:extLst>
              <a:ext uri="{FF2B5EF4-FFF2-40B4-BE49-F238E27FC236}">
                <a16:creationId xmlns:a16="http://schemas.microsoft.com/office/drawing/2014/main" id="{B4E38DA1-2ECD-076F-4AEF-F4B2BCF37528}"/>
              </a:ext>
            </a:extLst>
          </p:cNvPr>
          <p:cNvCxnSpPr>
            <a:cxnSpLocks/>
            <a:stCxn id="75" idx="2"/>
            <a:endCxn id="108" idx="0"/>
          </p:cNvCxnSpPr>
          <p:nvPr/>
        </p:nvCxnSpPr>
        <p:spPr>
          <a:xfrm flipH="1">
            <a:off x="1740666" y="4487850"/>
            <a:ext cx="4010" cy="7008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36" name="Straight Arrow Connector 1035">
            <a:extLst>
              <a:ext uri="{FF2B5EF4-FFF2-40B4-BE49-F238E27FC236}">
                <a16:creationId xmlns:a16="http://schemas.microsoft.com/office/drawing/2014/main" id="{508AFBBF-8AB7-DED4-3F4B-C581C561958E}"/>
              </a:ext>
            </a:extLst>
          </p:cNvPr>
          <p:cNvCxnSpPr>
            <a:cxnSpLocks/>
            <a:stCxn id="85" idx="2"/>
            <a:endCxn id="110" idx="0"/>
          </p:cNvCxnSpPr>
          <p:nvPr/>
        </p:nvCxnSpPr>
        <p:spPr>
          <a:xfrm>
            <a:off x="4405349" y="4458330"/>
            <a:ext cx="6949" cy="6380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38" name="Google Shape;444;p11">
            <a:extLst>
              <a:ext uri="{FF2B5EF4-FFF2-40B4-BE49-F238E27FC236}">
                <a16:creationId xmlns:a16="http://schemas.microsoft.com/office/drawing/2014/main" id="{8545B18D-5AC4-79C7-535B-DAED23B17284}"/>
              </a:ext>
            </a:extLst>
          </p:cNvPr>
          <p:cNvSpPr/>
          <p:nvPr/>
        </p:nvSpPr>
        <p:spPr>
          <a:xfrm>
            <a:off x="5844042" y="4009789"/>
            <a:ext cx="1539387" cy="425049"/>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a:solidFill>
                  <a:schemeClr val="tx1"/>
                </a:solidFill>
                <a:latin typeface="Helvetica Neue Light"/>
                <a:ea typeface="Helvetica Neue Light"/>
                <a:cs typeface="Helvetica Neue Light"/>
                <a:sym typeface="Helvetica Neue Light"/>
              </a:rPr>
              <a:t>Lack of training</a:t>
            </a:r>
            <a:endParaRPr sz="1100">
              <a:solidFill>
                <a:schemeClr val="tx1"/>
              </a:solidFill>
              <a:latin typeface="Helvetica Neue Light"/>
              <a:ea typeface="Helvetica Neue Light"/>
              <a:cs typeface="Helvetica Neue Light"/>
              <a:sym typeface="Helvetica Neue Light"/>
            </a:endParaRPr>
          </a:p>
        </p:txBody>
      </p:sp>
      <p:pic>
        <p:nvPicPr>
          <p:cNvPr id="1039" name="Picture 1038" descr="A picture containing screenshot, mobile phone, design&#10;&#10;Description automatically generated">
            <a:extLst>
              <a:ext uri="{FF2B5EF4-FFF2-40B4-BE49-F238E27FC236}">
                <a16:creationId xmlns:a16="http://schemas.microsoft.com/office/drawing/2014/main" id="{54BC1EB5-B392-657D-3EE4-D36D1794B8C6}"/>
              </a:ext>
            </a:extLst>
          </p:cNvPr>
          <p:cNvPicPr>
            <a:picLocks noChangeAspect="1"/>
          </p:cNvPicPr>
          <p:nvPr/>
        </p:nvPicPr>
        <p:blipFill>
          <a:blip r:embed="rId11"/>
          <a:stretch>
            <a:fillRect/>
          </a:stretch>
        </p:blipFill>
        <p:spPr>
          <a:xfrm>
            <a:off x="5836911" y="3013320"/>
            <a:ext cx="620220" cy="620220"/>
          </a:xfrm>
          <a:prstGeom prst="rect">
            <a:avLst/>
          </a:prstGeom>
        </p:spPr>
      </p:pic>
      <p:pic>
        <p:nvPicPr>
          <p:cNvPr id="1040" name="Picture 1039" descr="A person wearing a headset&#10;&#10;Description automatically generated with medium confidence">
            <a:extLst>
              <a:ext uri="{FF2B5EF4-FFF2-40B4-BE49-F238E27FC236}">
                <a16:creationId xmlns:a16="http://schemas.microsoft.com/office/drawing/2014/main" id="{68CC8427-F810-A67F-D1AE-18A63707074A}"/>
              </a:ext>
            </a:extLst>
          </p:cNvPr>
          <p:cNvPicPr>
            <a:picLocks noChangeAspect="1"/>
          </p:cNvPicPr>
          <p:nvPr/>
        </p:nvPicPr>
        <p:blipFill>
          <a:blip r:embed="rId10"/>
          <a:stretch>
            <a:fillRect/>
          </a:stretch>
        </p:blipFill>
        <p:spPr>
          <a:xfrm>
            <a:off x="10439031" y="5053488"/>
            <a:ext cx="547362" cy="547362"/>
          </a:xfrm>
          <a:prstGeom prst="rect">
            <a:avLst/>
          </a:prstGeom>
        </p:spPr>
      </p:pic>
      <p:cxnSp>
        <p:nvCxnSpPr>
          <p:cNvPr id="1042" name="Straight Arrow Connector 1041">
            <a:extLst>
              <a:ext uri="{FF2B5EF4-FFF2-40B4-BE49-F238E27FC236}">
                <a16:creationId xmlns:a16="http://schemas.microsoft.com/office/drawing/2014/main" id="{4DCF785F-6429-E283-ADBE-7084D89DF6FA}"/>
              </a:ext>
            </a:extLst>
          </p:cNvPr>
          <p:cNvCxnSpPr>
            <a:cxnSpLocks/>
            <a:stCxn id="73" idx="2"/>
            <a:endCxn id="63" idx="0"/>
          </p:cNvCxnSpPr>
          <p:nvPr/>
        </p:nvCxnSpPr>
        <p:spPr>
          <a:xfrm>
            <a:off x="3230281" y="2508948"/>
            <a:ext cx="12928" cy="8348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45" name="Straight Arrow Connector 1044">
            <a:extLst>
              <a:ext uri="{FF2B5EF4-FFF2-40B4-BE49-F238E27FC236}">
                <a16:creationId xmlns:a16="http://schemas.microsoft.com/office/drawing/2014/main" id="{A8270E48-E7C1-2CF4-4732-C35642772350}"/>
              </a:ext>
            </a:extLst>
          </p:cNvPr>
          <p:cNvCxnSpPr>
            <a:cxnSpLocks/>
            <a:stCxn id="86" idx="2"/>
            <a:endCxn id="67" idx="0"/>
          </p:cNvCxnSpPr>
          <p:nvPr/>
        </p:nvCxnSpPr>
        <p:spPr>
          <a:xfrm>
            <a:off x="8925742" y="2485930"/>
            <a:ext cx="1" cy="8578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Google Shape;297;p7">
            <a:extLst>
              <a:ext uri="{FF2B5EF4-FFF2-40B4-BE49-F238E27FC236}">
                <a16:creationId xmlns:a16="http://schemas.microsoft.com/office/drawing/2014/main" id="{CDC24DF7-CAB7-2F24-F754-97C47E789D11}"/>
              </a:ext>
            </a:extLst>
          </p:cNvPr>
          <p:cNvSpPr/>
          <p:nvPr/>
        </p:nvSpPr>
        <p:spPr>
          <a:xfrm>
            <a:off x="188906" y="3966198"/>
            <a:ext cx="547421" cy="519787"/>
          </a:xfrm>
          <a:prstGeom prst="ellipse">
            <a:avLst/>
          </a:prstGeom>
          <a:solidFill>
            <a:schemeClr val="bg1"/>
          </a:solidFill>
          <a:ln w="38100" cap="flat" cmpd="sng">
            <a:solidFill>
              <a:schemeClr val="accent1"/>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endParaRPr lang="en-CA" sz="1600" i="0" u="none" strike="noStrike" dirty="0">
              <a:solidFill>
                <a:srgbClr val="000000"/>
              </a:solidFill>
              <a:latin typeface="Helvetica Neue Light"/>
              <a:ea typeface="Helvetica Neue Light"/>
              <a:cs typeface="Helvetica Neue Light"/>
              <a:sym typeface="Helvetica Neue Light"/>
            </a:endParaRPr>
          </a:p>
        </p:txBody>
      </p:sp>
      <p:cxnSp>
        <p:nvCxnSpPr>
          <p:cNvPr id="28" name="Straight Arrow Connector 27">
            <a:extLst>
              <a:ext uri="{FF2B5EF4-FFF2-40B4-BE49-F238E27FC236}">
                <a16:creationId xmlns:a16="http://schemas.microsoft.com/office/drawing/2014/main" id="{90BA6E98-CAC8-9B41-A417-6AA10E36868B}"/>
              </a:ext>
            </a:extLst>
          </p:cNvPr>
          <p:cNvCxnSpPr>
            <a:cxnSpLocks/>
            <a:stCxn id="1038" idx="2"/>
            <a:endCxn id="68" idx="0"/>
          </p:cNvCxnSpPr>
          <p:nvPr/>
        </p:nvCxnSpPr>
        <p:spPr>
          <a:xfrm flipH="1">
            <a:off x="6613735" y="4434838"/>
            <a:ext cx="1" cy="6614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TextBox 34">
            <a:extLst>
              <a:ext uri="{FF2B5EF4-FFF2-40B4-BE49-F238E27FC236}">
                <a16:creationId xmlns:a16="http://schemas.microsoft.com/office/drawing/2014/main" id="{CC51131F-1249-BE1A-F814-BAEDC264AD74}"/>
              </a:ext>
            </a:extLst>
          </p:cNvPr>
          <p:cNvSpPr txBox="1"/>
          <p:nvPr/>
        </p:nvSpPr>
        <p:spPr>
          <a:xfrm>
            <a:off x="3733833" y="3703678"/>
            <a:ext cx="1713127" cy="18466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00" dirty="0"/>
              <a:t>Auditor General (Romeo-</a:t>
            </a:r>
            <a:r>
              <a:rPr lang="en-US" sz="600" dirty="0" err="1"/>
              <a:t>Beehler</a:t>
            </a:r>
            <a:r>
              <a:rPr lang="en-US" sz="600" dirty="0"/>
              <a:t>, 2022)</a:t>
            </a:r>
            <a:endParaRPr lang="en-CA" sz="600" dirty="0"/>
          </a:p>
        </p:txBody>
      </p:sp>
      <p:sp>
        <p:nvSpPr>
          <p:cNvPr id="9" name="TextBox 8">
            <a:extLst>
              <a:ext uri="{FF2B5EF4-FFF2-40B4-BE49-F238E27FC236}">
                <a16:creationId xmlns:a16="http://schemas.microsoft.com/office/drawing/2014/main" id="{A8982CE8-3EFD-1438-C009-91B06B1CAC4C}"/>
              </a:ext>
            </a:extLst>
          </p:cNvPr>
          <p:cNvSpPr txBox="1"/>
          <p:nvPr/>
        </p:nvSpPr>
        <p:spPr>
          <a:xfrm>
            <a:off x="176295" y="4072583"/>
            <a:ext cx="608601" cy="307777"/>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400" i="0" u="none" strike="noStrike" dirty="0">
                <a:solidFill>
                  <a:srgbClr val="000000"/>
                </a:solidFill>
                <a:latin typeface="Helvetica Neue Light"/>
                <a:ea typeface="Helvetica Neue Light"/>
                <a:cs typeface="Helvetica Neue Light"/>
                <a:sym typeface="Helvetica Neue Light"/>
              </a:rPr>
              <a:t>70%</a:t>
            </a:r>
          </a:p>
        </p:txBody>
      </p:sp>
      <p:grpSp>
        <p:nvGrpSpPr>
          <p:cNvPr id="15" name="Group 14">
            <a:extLst>
              <a:ext uri="{FF2B5EF4-FFF2-40B4-BE49-F238E27FC236}">
                <a16:creationId xmlns:a16="http://schemas.microsoft.com/office/drawing/2014/main" id="{B4B719DC-BEEB-95E5-A790-49FDCC637875}"/>
              </a:ext>
            </a:extLst>
          </p:cNvPr>
          <p:cNvGrpSpPr/>
          <p:nvPr/>
        </p:nvGrpSpPr>
        <p:grpSpPr>
          <a:xfrm>
            <a:off x="186173" y="5987413"/>
            <a:ext cx="11655289" cy="754381"/>
            <a:chOff x="186173" y="5899952"/>
            <a:chExt cx="11655289" cy="754381"/>
          </a:xfrm>
        </p:grpSpPr>
        <p:sp>
          <p:nvSpPr>
            <p:cNvPr id="16" name="Google Shape;303;p7">
              <a:extLst>
                <a:ext uri="{FF2B5EF4-FFF2-40B4-BE49-F238E27FC236}">
                  <a16:creationId xmlns:a16="http://schemas.microsoft.com/office/drawing/2014/main" id="{D5CDEC30-4EAF-8BF3-A49E-06665560F77D}"/>
                </a:ext>
              </a:extLst>
            </p:cNvPr>
            <p:cNvSpPr/>
            <p:nvPr/>
          </p:nvSpPr>
          <p:spPr>
            <a:xfrm>
              <a:off x="1104973" y="5952473"/>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sp>
          <p:nvSpPr>
            <p:cNvPr id="17" name="Google Shape;305;p7">
              <a:extLst>
                <a:ext uri="{FF2B5EF4-FFF2-40B4-BE49-F238E27FC236}">
                  <a16:creationId xmlns:a16="http://schemas.microsoft.com/office/drawing/2014/main" id="{DD952303-BC39-7D72-6F45-8AF7AB488129}"/>
                </a:ext>
              </a:extLst>
            </p:cNvPr>
            <p:cNvSpPr/>
            <p:nvPr/>
          </p:nvSpPr>
          <p:spPr>
            <a:xfrm>
              <a:off x="3398124" y="5955784"/>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sp>
          <p:nvSpPr>
            <p:cNvPr id="18" name="Google Shape;307;p7">
              <a:extLst>
                <a:ext uri="{FF2B5EF4-FFF2-40B4-BE49-F238E27FC236}">
                  <a16:creationId xmlns:a16="http://schemas.microsoft.com/office/drawing/2014/main" id="{4E488C47-D838-3E0B-FECC-9336BBE94F15}"/>
                </a:ext>
              </a:extLst>
            </p:cNvPr>
            <p:cNvSpPr/>
            <p:nvPr/>
          </p:nvSpPr>
          <p:spPr>
            <a:xfrm>
              <a:off x="5600997" y="5955784"/>
              <a:ext cx="792663" cy="663147"/>
            </a:xfrm>
            <a:prstGeom prst="ellipse">
              <a:avLst/>
            </a:prstGeom>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sp>
          <p:nvSpPr>
            <p:cNvPr id="20" name="Google Shape;308;p7">
              <a:extLst>
                <a:ext uri="{FF2B5EF4-FFF2-40B4-BE49-F238E27FC236}">
                  <a16:creationId xmlns:a16="http://schemas.microsoft.com/office/drawing/2014/main" id="{626585D4-E8D8-131A-D3CA-96A4751C3828}"/>
                </a:ext>
              </a:extLst>
            </p:cNvPr>
            <p:cNvSpPr/>
            <p:nvPr/>
          </p:nvSpPr>
          <p:spPr>
            <a:xfrm>
              <a:off x="7816574" y="5955784"/>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pic>
          <p:nvPicPr>
            <p:cNvPr id="21" name="Picture 20" descr="A light bulb with rays of light&#10;&#10;Description automatically generated with low confidence">
              <a:extLst>
                <a:ext uri="{FF2B5EF4-FFF2-40B4-BE49-F238E27FC236}">
                  <a16:creationId xmlns:a16="http://schemas.microsoft.com/office/drawing/2014/main" id="{79331D1A-F4E1-00E5-EA48-D22216A58FC7}"/>
                </a:ext>
              </a:extLst>
            </p:cNvPr>
            <p:cNvPicPr>
              <a:picLocks noChangeAspect="1"/>
            </p:cNvPicPr>
            <p:nvPr/>
          </p:nvPicPr>
          <p:blipFill>
            <a:blip r:embed="rId13"/>
            <a:stretch>
              <a:fillRect/>
            </a:stretch>
          </p:blipFill>
          <p:spPr>
            <a:xfrm>
              <a:off x="3519714" y="5899952"/>
              <a:ext cx="549481" cy="549481"/>
            </a:xfrm>
            <a:prstGeom prst="rect">
              <a:avLst/>
            </a:prstGeom>
          </p:spPr>
        </p:pic>
        <p:sp>
          <p:nvSpPr>
            <p:cNvPr id="23" name="Google Shape;309;p7">
              <a:extLst>
                <a:ext uri="{FF2B5EF4-FFF2-40B4-BE49-F238E27FC236}">
                  <a16:creationId xmlns:a16="http://schemas.microsoft.com/office/drawing/2014/main" id="{7AD9F89F-92A5-4E94-CC85-A9D903F55527}"/>
                </a:ext>
              </a:extLst>
            </p:cNvPr>
            <p:cNvSpPr/>
            <p:nvPr/>
          </p:nvSpPr>
          <p:spPr>
            <a:xfrm>
              <a:off x="10135264" y="5955784"/>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Helvetica Neue Light"/>
                <a:ea typeface="Helvetica Neue Light"/>
                <a:cs typeface="Helvetica Neue Light"/>
                <a:sym typeface="Helvetica Neue Light"/>
              </a:endParaRPr>
            </a:p>
          </p:txBody>
        </p:sp>
        <p:pic>
          <p:nvPicPr>
            <p:cNvPr id="24" name="Picture 23" descr="A picture containing font, text, logo, symbol&#10;&#10;Description automatically generated">
              <a:extLst>
                <a:ext uri="{FF2B5EF4-FFF2-40B4-BE49-F238E27FC236}">
                  <a16:creationId xmlns:a16="http://schemas.microsoft.com/office/drawing/2014/main" id="{C5916397-14ED-EEBC-E2E4-BBA88D45CD4C}"/>
                </a:ext>
              </a:extLst>
            </p:cNvPr>
            <p:cNvPicPr>
              <a:picLocks noChangeAspect="1"/>
            </p:cNvPicPr>
            <p:nvPr/>
          </p:nvPicPr>
          <p:blipFill>
            <a:blip r:embed="rId14"/>
            <a:stretch>
              <a:fillRect/>
            </a:stretch>
          </p:blipFill>
          <p:spPr>
            <a:xfrm>
              <a:off x="5750167" y="5926620"/>
              <a:ext cx="496143" cy="496143"/>
            </a:xfrm>
            <a:prstGeom prst="rect">
              <a:avLst/>
            </a:prstGeom>
          </p:spPr>
        </p:pic>
        <p:pic>
          <p:nvPicPr>
            <p:cNvPr id="25" name="Google Shape;311;p7" descr="A picture containing table&#10;&#10;Description automatically generated">
              <a:extLst>
                <a:ext uri="{FF2B5EF4-FFF2-40B4-BE49-F238E27FC236}">
                  <a16:creationId xmlns:a16="http://schemas.microsoft.com/office/drawing/2014/main" id="{B97976F5-249E-4DE9-C71D-B06EA56D9763}"/>
                </a:ext>
              </a:extLst>
            </p:cNvPr>
            <p:cNvPicPr preferRelativeResize="0"/>
            <p:nvPr/>
          </p:nvPicPr>
          <p:blipFill rotWithShape="1">
            <a:blip r:embed="rId15">
              <a:alphaModFix/>
            </a:blip>
            <a:srcRect/>
            <a:stretch/>
          </p:blipFill>
          <p:spPr>
            <a:xfrm>
              <a:off x="10312521" y="5978549"/>
              <a:ext cx="438147" cy="438147"/>
            </a:xfrm>
            <a:prstGeom prst="rect">
              <a:avLst/>
            </a:prstGeom>
            <a:noFill/>
            <a:ln>
              <a:noFill/>
            </a:ln>
          </p:spPr>
        </p:pic>
        <p:pic>
          <p:nvPicPr>
            <p:cNvPr id="26" name="Picture 25" descr="A picture containing symbol, logo, font, graphics&#10;&#10;Description automatically generated">
              <a:extLst>
                <a:ext uri="{FF2B5EF4-FFF2-40B4-BE49-F238E27FC236}">
                  <a16:creationId xmlns:a16="http://schemas.microsoft.com/office/drawing/2014/main" id="{65657BAB-CC9F-06EA-7FA2-711F34FEFC80}"/>
                </a:ext>
              </a:extLst>
            </p:cNvPr>
            <p:cNvPicPr>
              <a:picLocks noChangeAspect="1"/>
            </p:cNvPicPr>
            <p:nvPr/>
          </p:nvPicPr>
          <p:blipFill>
            <a:blip r:embed="rId16"/>
            <a:stretch>
              <a:fillRect/>
            </a:stretch>
          </p:blipFill>
          <p:spPr>
            <a:xfrm>
              <a:off x="7940180" y="6039935"/>
              <a:ext cx="409498" cy="409498"/>
            </a:xfrm>
            <a:prstGeom prst="rect">
              <a:avLst/>
            </a:prstGeom>
          </p:spPr>
        </p:pic>
        <p:pic>
          <p:nvPicPr>
            <p:cNvPr id="27" name="Google Shape;306;p7" descr="A picture containing drawing, light, window&#10;&#10;Description automatically generated">
              <a:extLst>
                <a:ext uri="{FF2B5EF4-FFF2-40B4-BE49-F238E27FC236}">
                  <a16:creationId xmlns:a16="http://schemas.microsoft.com/office/drawing/2014/main" id="{238A6867-3C64-3AB0-427D-44F9AD3BD30F}"/>
                </a:ext>
              </a:extLst>
            </p:cNvPr>
            <p:cNvPicPr preferRelativeResize="0"/>
            <p:nvPr/>
          </p:nvPicPr>
          <p:blipFill rotWithShape="1">
            <a:blip r:embed="rId17">
              <a:alphaModFix/>
            </a:blip>
            <a:srcRect/>
            <a:stretch/>
          </p:blipFill>
          <p:spPr>
            <a:xfrm>
              <a:off x="1301466" y="5976927"/>
              <a:ext cx="423379" cy="423379"/>
            </a:xfrm>
            <a:prstGeom prst="rect">
              <a:avLst/>
            </a:prstGeom>
            <a:noFill/>
            <a:ln>
              <a:noFill/>
            </a:ln>
          </p:spPr>
        </p:pic>
        <p:grpSp>
          <p:nvGrpSpPr>
            <p:cNvPr id="29" name="Google Shape;313;p7">
              <a:extLst>
                <a:ext uri="{FF2B5EF4-FFF2-40B4-BE49-F238E27FC236}">
                  <a16:creationId xmlns:a16="http://schemas.microsoft.com/office/drawing/2014/main" id="{4189EB6E-ADB1-E03D-2851-2E71168BFCEC}"/>
                </a:ext>
              </a:extLst>
            </p:cNvPr>
            <p:cNvGrpSpPr/>
            <p:nvPr/>
          </p:nvGrpSpPr>
          <p:grpSpPr>
            <a:xfrm>
              <a:off x="186173" y="6329235"/>
              <a:ext cx="11655289" cy="325098"/>
              <a:chOff x="220717" y="6232123"/>
              <a:chExt cx="11655289" cy="435008"/>
            </a:xfrm>
          </p:grpSpPr>
          <p:sp>
            <p:nvSpPr>
              <p:cNvPr id="31" name="Google Shape;314;p7">
                <a:extLst>
                  <a:ext uri="{FF2B5EF4-FFF2-40B4-BE49-F238E27FC236}">
                    <a16:creationId xmlns:a16="http://schemas.microsoft.com/office/drawing/2014/main" id="{A6B6FA89-B190-61A5-0441-5FC3B49A93D1}"/>
                  </a:ext>
                </a:extLst>
              </p:cNvPr>
              <p:cNvSpPr/>
              <p:nvPr/>
            </p:nvSpPr>
            <p:spPr>
              <a:xfrm>
                <a:off x="220717" y="6232125"/>
                <a:ext cx="11655289" cy="435006"/>
              </a:xfrm>
              <a:prstGeom prst="roundRect">
                <a:avLst>
                  <a:gd name="adj" fmla="val 50000"/>
                </a:avLst>
              </a:prstGeom>
              <a:solidFill>
                <a:srgbClr val="BFBFBF"/>
              </a:solidFill>
              <a:ln w="381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Helvetica Neue Light"/>
                  <a:ea typeface="Helvetica Neue Light"/>
                  <a:cs typeface="Helvetica Neue Light"/>
                  <a:sym typeface="Helvetica Neue Light"/>
                </a:endParaRPr>
              </a:p>
            </p:txBody>
          </p:sp>
          <p:cxnSp>
            <p:nvCxnSpPr>
              <p:cNvPr id="32" name="Google Shape;315;p7">
                <a:extLst>
                  <a:ext uri="{FF2B5EF4-FFF2-40B4-BE49-F238E27FC236}">
                    <a16:creationId xmlns:a16="http://schemas.microsoft.com/office/drawing/2014/main" id="{75781040-3EA8-BBA9-4834-3ECF61C3E078}"/>
                  </a:ext>
                </a:extLst>
              </p:cNvPr>
              <p:cNvCxnSpPr/>
              <p:nvPr/>
            </p:nvCxnSpPr>
            <p:spPr>
              <a:xfrm>
                <a:off x="2781892" y="6232123"/>
                <a:ext cx="0" cy="435006"/>
              </a:xfrm>
              <a:prstGeom prst="straightConnector1">
                <a:avLst/>
              </a:prstGeom>
              <a:noFill/>
              <a:ln w="38100" cap="flat" cmpd="sng">
                <a:solidFill>
                  <a:srgbClr val="7F7F7F"/>
                </a:solidFill>
                <a:prstDash val="solid"/>
                <a:miter lim="800000"/>
                <a:headEnd type="none" w="sm" len="sm"/>
                <a:tailEnd type="none" w="sm" len="sm"/>
              </a:ln>
            </p:spPr>
          </p:cxnSp>
          <p:cxnSp>
            <p:nvCxnSpPr>
              <p:cNvPr id="33" name="Google Shape;316;p7">
                <a:extLst>
                  <a:ext uri="{FF2B5EF4-FFF2-40B4-BE49-F238E27FC236}">
                    <a16:creationId xmlns:a16="http://schemas.microsoft.com/office/drawing/2014/main" id="{D3B117CF-C721-E6A3-A1B1-645F8D499FB1}"/>
                  </a:ext>
                </a:extLst>
              </p:cNvPr>
              <p:cNvCxnSpPr/>
              <p:nvPr/>
            </p:nvCxnSpPr>
            <p:spPr>
              <a:xfrm>
                <a:off x="4944772" y="6232125"/>
                <a:ext cx="0" cy="435006"/>
              </a:xfrm>
              <a:prstGeom prst="straightConnector1">
                <a:avLst/>
              </a:prstGeom>
              <a:noFill/>
              <a:ln w="38100" cap="flat" cmpd="sng">
                <a:solidFill>
                  <a:srgbClr val="7F7F7F"/>
                </a:solidFill>
                <a:prstDash val="solid"/>
                <a:miter lim="800000"/>
                <a:headEnd type="none" w="sm" len="sm"/>
                <a:tailEnd type="none" w="sm" len="sm"/>
              </a:ln>
            </p:spPr>
          </p:cxnSp>
          <p:cxnSp>
            <p:nvCxnSpPr>
              <p:cNvPr id="36" name="Google Shape;317;p7">
                <a:extLst>
                  <a:ext uri="{FF2B5EF4-FFF2-40B4-BE49-F238E27FC236}">
                    <a16:creationId xmlns:a16="http://schemas.microsoft.com/office/drawing/2014/main" id="{19198EFE-7CEB-2601-5C67-C42D865ECD25}"/>
                  </a:ext>
                </a:extLst>
              </p:cNvPr>
              <p:cNvCxnSpPr/>
              <p:nvPr/>
            </p:nvCxnSpPr>
            <p:spPr>
              <a:xfrm>
                <a:off x="7107652" y="6232123"/>
                <a:ext cx="0" cy="435006"/>
              </a:xfrm>
              <a:prstGeom prst="straightConnector1">
                <a:avLst/>
              </a:prstGeom>
              <a:noFill/>
              <a:ln w="38100" cap="flat" cmpd="sng">
                <a:solidFill>
                  <a:srgbClr val="7F7F7F"/>
                </a:solidFill>
                <a:prstDash val="solid"/>
                <a:miter lim="800000"/>
                <a:headEnd type="none" w="sm" len="sm"/>
                <a:tailEnd type="none" w="sm" len="sm"/>
              </a:ln>
            </p:spPr>
          </p:cxnSp>
          <p:cxnSp>
            <p:nvCxnSpPr>
              <p:cNvPr id="37" name="Google Shape;318;p7">
                <a:extLst>
                  <a:ext uri="{FF2B5EF4-FFF2-40B4-BE49-F238E27FC236}">
                    <a16:creationId xmlns:a16="http://schemas.microsoft.com/office/drawing/2014/main" id="{5774F2CB-6730-E2DD-6E90-846DCA9D6306}"/>
                  </a:ext>
                </a:extLst>
              </p:cNvPr>
              <p:cNvCxnSpPr/>
              <p:nvPr/>
            </p:nvCxnSpPr>
            <p:spPr>
              <a:xfrm>
                <a:off x="9270531" y="6232123"/>
                <a:ext cx="0" cy="435006"/>
              </a:xfrm>
              <a:prstGeom prst="straightConnector1">
                <a:avLst/>
              </a:prstGeom>
              <a:noFill/>
              <a:ln w="38100" cap="flat" cmpd="sng">
                <a:solidFill>
                  <a:srgbClr val="7F7F7F"/>
                </a:solidFill>
                <a:prstDash val="solid"/>
                <a:miter lim="800000"/>
                <a:headEnd type="none" w="sm" len="sm"/>
                <a:tailEnd type="none" w="sm" len="sm"/>
              </a:ln>
            </p:spPr>
          </p:cxnSp>
          <p:sp>
            <p:nvSpPr>
              <p:cNvPr id="38" name="Google Shape;319;p7">
                <a:extLst>
                  <a:ext uri="{FF2B5EF4-FFF2-40B4-BE49-F238E27FC236}">
                    <a16:creationId xmlns:a16="http://schemas.microsoft.com/office/drawing/2014/main" id="{C6122672-D1B2-03C8-9B3B-462584EB8060}"/>
                  </a:ext>
                </a:extLst>
              </p:cNvPr>
              <p:cNvSpPr txBox="1"/>
              <p:nvPr/>
            </p:nvSpPr>
            <p:spPr>
              <a:xfrm>
                <a:off x="395585" y="6267614"/>
                <a:ext cx="2318480"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Problem Statement</a:t>
                </a:r>
                <a:endParaRPr sz="1100" dirty="0"/>
              </a:p>
            </p:txBody>
          </p:sp>
          <p:sp>
            <p:nvSpPr>
              <p:cNvPr id="39" name="Google Shape;320;p7">
                <a:extLst>
                  <a:ext uri="{FF2B5EF4-FFF2-40B4-BE49-F238E27FC236}">
                    <a16:creationId xmlns:a16="http://schemas.microsoft.com/office/drawing/2014/main" id="{A189411C-79B2-4735-9B40-048210569DD3}"/>
                  </a:ext>
                </a:extLst>
              </p:cNvPr>
              <p:cNvSpPr txBox="1"/>
              <p:nvPr/>
            </p:nvSpPr>
            <p:spPr>
              <a:xfrm>
                <a:off x="2852181" y="6267614"/>
                <a:ext cx="2102563"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Solution </a:t>
                </a:r>
                <a:endParaRPr sz="1100" dirty="0"/>
              </a:p>
            </p:txBody>
          </p:sp>
          <p:sp>
            <p:nvSpPr>
              <p:cNvPr id="42" name="Google Shape;321;p7">
                <a:extLst>
                  <a:ext uri="{FF2B5EF4-FFF2-40B4-BE49-F238E27FC236}">
                    <a16:creationId xmlns:a16="http://schemas.microsoft.com/office/drawing/2014/main" id="{EF4710D8-86C1-F675-54E3-1F0BBCDCB304}"/>
                  </a:ext>
                </a:extLst>
              </p:cNvPr>
              <p:cNvSpPr txBox="1"/>
              <p:nvPr/>
            </p:nvSpPr>
            <p:spPr>
              <a:xfrm>
                <a:off x="4876943" y="6267612"/>
                <a:ext cx="2318480"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External Analysis</a:t>
                </a:r>
                <a:endParaRPr sz="1050" dirty="0">
                  <a:solidFill>
                    <a:schemeClr val="lt1"/>
                  </a:solidFill>
                  <a:latin typeface="Helvetica Neue Light"/>
                  <a:ea typeface="Helvetica Neue Light"/>
                  <a:cs typeface="Helvetica Neue Light"/>
                  <a:sym typeface="Helvetica Neue Light"/>
                </a:endParaRPr>
              </a:p>
            </p:txBody>
          </p:sp>
          <p:sp>
            <p:nvSpPr>
              <p:cNvPr id="43" name="Google Shape;322;p7">
                <a:extLst>
                  <a:ext uri="{FF2B5EF4-FFF2-40B4-BE49-F238E27FC236}">
                    <a16:creationId xmlns:a16="http://schemas.microsoft.com/office/drawing/2014/main" id="{0033A5E5-8F9A-3D71-8ADA-0C2D39A668E7}"/>
                  </a:ext>
                </a:extLst>
              </p:cNvPr>
              <p:cNvSpPr txBox="1"/>
              <p:nvPr/>
            </p:nvSpPr>
            <p:spPr>
              <a:xfrm>
                <a:off x="9420724" y="6267612"/>
                <a:ext cx="2125646"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Mockup</a:t>
                </a:r>
                <a:endParaRPr sz="1100" dirty="0"/>
              </a:p>
            </p:txBody>
          </p:sp>
          <p:sp>
            <p:nvSpPr>
              <p:cNvPr id="44" name="Google Shape;323;p7">
                <a:extLst>
                  <a:ext uri="{FF2B5EF4-FFF2-40B4-BE49-F238E27FC236}">
                    <a16:creationId xmlns:a16="http://schemas.microsoft.com/office/drawing/2014/main" id="{BC9239D7-AEC4-9D4C-8A2D-EB12FD448886}"/>
                  </a:ext>
                </a:extLst>
              </p:cNvPr>
              <p:cNvSpPr txBox="1"/>
              <p:nvPr/>
            </p:nvSpPr>
            <p:spPr>
              <a:xfrm>
                <a:off x="7195423" y="6267612"/>
                <a:ext cx="1988047"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Next Steps</a:t>
                </a:r>
                <a:endParaRPr sz="1100" dirty="0"/>
              </a:p>
            </p:txBody>
          </p:sp>
        </p:grpSp>
      </p:grpSp>
      <p:sp>
        <p:nvSpPr>
          <p:cNvPr id="56" name="TextBox 55">
            <a:extLst>
              <a:ext uri="{FF2B5EF4-FFF2-40B4-BE49-F238E27FC236}">
                <a16:creationId xmlns:a16="http://schemas.microsoft.com/office/drawing/2014/main" id="{376194F0-4F86-CD1B-912F-00CA79AB4847}"/>
              </a:ext>
            </a:extLst>
          </p:cNvPr>
          <p:cNvSpPr txBox="1"/>
          <p:nvPr/>
        </p:nvSpPr>
        <p:spPr>
          <a:xfrm>
            <a:off x="3759094" y="5809562"/>
            <a:ext cx="1713127" cy="18466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00" dirty="0"/>
              <a:t>Auditor General (Romeo-</a:t>
            </a:r>
            <a:r>
              <a:rPr lang="en-US" sz="600" dirty="0" err="1"/>
              <a:t>Beehler</a:t>
            </a:r>
            <a:r>
              <a:rPr lang="en-US" sz="600" dirty="0"/>
              <a:t>, 2022)</a:t>
            </a:r>
            <a:endParaRPr lang="en-CA" sz="600" dirty="0"/>
          </a:p>
        </p:txBody>
      </p:sp>
      <p:sp>
        <p:nvSpPr>
          <p:cNvPr id="57" name="TextBox 56">
            <a:extLst>
              <a:ext uri="{FF2B5EF4-FFF2-40B4-BE49-F238E27FC236}">
                <a16:creationId xmlns:a16="http://schemas.microsoft.com/office/drawing/2014/main" id="{72284C4D-AB9A-D29E-806A-3C7A30ABDFEB}"/>
              </a:ext>
            </a:extLst>
          </p:cNvPr>
          <p:cNvSpPr txBox="1"/>
          <p:nvPr/>
        </p:nvSpPr>
        <p:spPr>
          <a:xfrm>
            <a:off x="5290457" y="5802747"/>
            <a:ext cx="1713127" cy="18466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00" dirty="0"/>
              <a:t>Auditor General (Romeo-</a:t>
            </a:r>
            <a:r>
              <a:rPr lang="en-US" sz="600" dirty="0" err="1"/>
              <a:t>Beehler</a:t>
            </a:r>
            <a:r>
              <a:rPr lang="en-US" sz="600" dirty="0"/>
              <a:t>, 2022)</a:t>
            </a:r>
            <a:endParaRPr lang="en-CA" sz="600" dirty="0"/>
          </a:p>
        </p:txBody>
      </p:sp>
      <p:sp>
        <p:nvSpPr>
          <p:cNvPr id="59" name="TextBox 58">
            <a:extLst>
              <a:ext uri="{FF2B5EF4-FFF2-40B4-BE49-F238E27FC236}">
                <a16:creationId xmlns:a16="http://schemas.microsoft.com/office/drawing/2014/main" id="{BBBCC6BC-D330-EC89-A4AE-66F09A1E9118}"/>
              </a:ext>
            </a:extLst>
          </p:cNvPr>
          <p:cNvSpPr txBox="1"/>
          <p:nvPr/>
        </p:nvSpPr>
        <p:spPr>
          <a:xfrm>
            <a:off x="5290457" y="3704192"/>
            <a:ext cx="1713128" cy="18466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00" dirty="0"/>
              <a:t>(Toronto Police Services Board, 2022)</a:t>
            </a:r>
            <a:endParaRPr lang="en-CA" sz="600" dirty="0"/>
          </a:p>
        </p:txBody>
      </p:sp>
    </p:spTree>
    <p:extLst>
      <p:ext uri="{BB962C8B-B14F-4D97-AF65-F5344CB8AC3E}">
        <p14:creationId xmlns:p14="http://schemas.microsoft.com/office/powerpoint/2010/main" val="3005830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p:nvPr/>
        </p:nvSpPr>
        <p:spPr>
          <a:xfrm>
            <a:off x="186173" y="352642"/>
            <a:ext cx="11011011" cy="675874"/>
          </a:xfrm>
          <a:prstGeom prst="parallelogram">
            <a:avLst>
              <a:gd name="adj" fmla="val 25000"/>
            </a:avLst>
          </a:prstGeom>
          <a:solidFill>
            <a:schemeClr val="accent1">
              <a:lumMod val="40000"/>
              <a:lumOff val="60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111" name="Google Shape;111;p2"/>
          <p:cNvSpPr txBox="1"/>
          <p:nvPr/>
        </p:nvSpPr>
        <p:spPr>
          <a:xfrm>
            <a:off x="486136" y="335666"/>
            <a:ext cx="7962181" cy="646290"/>
          </a:xfrm>
          <a:prstGeom prst="rect">
            <a:avLst/>
          </a:prstGeom>
          <a:noFill/>
          <a:ln>
            <a:noFill/>
          </a:ln>
        </p:spPr>
        <p:txBody>
          <a:bodyPr spcFirstLastPara="1" wrap="square" lIns="91425" tIns="45700" rIns="91425" bIns="45700" anchor="t" anchorCtr="0">
            <a:spAutoFit/>
          </a:bodyPr>
          <a:lstStyle/>
          <a:p>
            <a:r>
              <a:rPr lang="en-US" sz="3600">
                <a:solidFill>
                  <a:schemeClr val="dk1"/>
                </a:solidFill>
                <a:latin typeface="Helvetica Neue Light"/>
                <a:sym typeface="Helvetica Neue Light"/>
              </a:rPr>
              <a:t>Cleaning and Next Steps</a:t>
            </a:r>
            <a:endParaRPr lang="en-US">
              <a:solidFill>
                <a:schemeClr val="dk1"/>
              </a:solidFill>
            </a:endParaRPr>
          </a:p>
        </p:txBody>
      </p:sp>
      <p:pic>
        <p:nvPicPr>
          <p:cNvPr id="3" name="Picture 2" descr="A picture containing graphics, design&#10;&#10;Description automatically generated">
            <a:extLst>
              <a:ext uri="{FF2B5EF4-FFF2-40B4-BE49-F238E27FC236}">
                <a16:creationId xmlns:a16="http://schemas.microsoft.com/office/drawing/2014/main" id="{FEE45CE1-5971-FF5D-9B01-D1FB77D33474}"/>
              </a:ext>
            </a:extLst>
          </p:cNvPr>
          <p:cNvPicPr>
            <a:picLocks noChangeAspect="1"/>
          </p:cNvPicPr>
          <p:nvPr/>
        </p:nvPicPr>
        <p:blipFill>
          <a:blip r:embed="rId3"/>
          <a:stretch>
            <a:fillRect/>
          </a:stretch>
        </p:blipFill>
        <p:spPr>
          <a:xfrm>
            <a:off x="2201717" y="1360522"/>
            <a:ext cx="461094" cy="461094"/>
          </a:xfrm>
          <a:prstGeom prst="rect">
            <a:avLst/>
          </a:prstGeom>
        </p:spPr>
      </p:pic>
      <p:pic>
        <p:nvPicPr>
          <p:cNvPr id="5" name="Picture 4" descr="A picture containing circle, screenshot, sphere, colorfulness&#10;&#10;Description automatically generated">
            <a:extLst>
              <a:ext uri="{FF2B5EF4-FFF2-40B4-BE49-F238E27FC236}">
                <a16:creationId xmlns:a16="http://schemas.microsoft.com/office/drawing/2014/main" id="{7E2594FD-DF7F-FCC9-CEBF-C7197EDD04B6}"/>
              </a:ext>
            </a:extLst>
          </p:cNvPr>
          <p:cNvPicPr>
            <a:picLocks noChangeAspect="1"/>
          </p:cNvPicPr>
          <p:nvPr/>
        </p:nvPicPr>
        <p:blipFill>
          <a:blip r:embed="rId4"/>
          <a:stretch>
            <a:fillRect/>
          </a:stretch>
        </p:blipFill>
        <p:spPr>
          <a:xfrm>
            <a:off x="4644892" y="1271257"/>
            <a:ext cx="530671" cy="530671"/>
          </a:xfrm>
          <a:prstGeom prst="rect">
            <a:avLst/>
          </a:prstGeom>
        </p:spPr>
      </p:pic>
      <p:sp>
        <p:nvSpPr>
          <p:cNvPr id="6" name="Google Shape;444;p11">
            <a:extLst>
              <a:ext uri="{FF2B5EF4-FFF2-40B4-BE49-F238E27FC236}">
                <a16:creationId xmlns:a16="http://schemas.microsoft.com/office/drawing/2014/main" id="{15F4C811-90F2-0281-1C9C-7AAC054395BD}"/>
              </a:ext>
            </a:extLst>
          </p:cNvPr>
          <p:cNvSpPr/>
          <p:nvPr/>
        </p:nvSpPr>
        <p:spPr>
          <a:xfrm>
            <a:off x="2828927" y="1385236"/>
            <a:ext cx="1500305" cy="411666"/>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latin typeface="Helvetica Neue Light"/>
                <a:ea typeface="Helvetica Neue Light"/>
                <a:cs typeface="Helvetica Neue Light"/>
                <a:sym typeface="Helvetica Neue Light"/>
              </a:rPr>
              <a:t>Drop Duplicates</a:t>
            </a:r>
            <a:endParaRPr sz="1200">
              <a:solidFill>
                <a:schemeClr val="tx1"/>
              </a:solidFill>
              <a:latin typeface="Helvetica Neue Light"/>
              <a:ea typeface="Helvetica Neue Light"/>
              <a:cs typeface="Helvetica Neue Light"/>
              <a:sym typeface="Helvetica Neue Light"/>
            </a:endParaRPr>
          </a:p>
        </p:txBody>
      </p:sp>
      <p:sp>
        <p:nvSpPr>
          <p:cNvPr id="29" name="Google Shape;444;p11">
            <a:extLst>
              <a:ext uri="{FF2B5EF4-FFF2-40B4-BE49-F238E27FC236}">
                <a16:creationId xmlns:a16="http://schemas.microsoft.com/office/drawing/2014/main" id="{E0D6AEFD-8D7C-A2BB-8BC2-0E9D0BC3A980}"/>
              </a:ext>
            </a:extLst>
          </p:cNvPr>
          <p:cNvSpPr/>
          <p:nvPr/>
        </p:nvSpPr>
        <p:spPr>
          <a:xfrm>
            <a:off x="5368396" y="1390887"/>
            <a:ext cx="1500305" cy="40036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latin typeface="Helvetica Neue Light"/>
                <a:ea typeface="Helvetica Neue Light"/>
                <a:cs typeface="Helvetica Neue Light"/>
                <a:sym typeface="Helvetica Neue Light"/>
              </a:rPr>
              <a:t>No Outliers Found</a:t>
            </a:r>
            <a:endParaRPr sz="1200">
              <a:solidFill>
                <a:schemeClr val="tx1"/>
              </a:solidFill>
              <a:latin typeface="Helvetica Neue Light"/>
              <a:ea typeface="Helvetica Neue Light"/>
              <a:cs typeface="Helvetica Neue Light"/>
              <a:sym typeface="Helvetica Neue Light"/>
            </a:endParaRPr>
          </a:p>
        </p:txBody>
      </p:sp>
      <p:sp>
        <p:nvSpPr>
          <p:cNvPr id="30" name="Google Shape;101;p2">
            <a:extLst>
              <a:ext uri="{FF2B5EF4-FFF2-40B4-BE49-F238E27FC236}">
                <a16:creationId xmlns:a16="http://schemas.microsoft.com/office/drawing/2014/main" id="{0A1843C1-D08D-6274-875C-BBADE1A384A9}"/>
              </a:ext>
            </a:extLst>
          </p:cNvPr>
          <p:cNvSpPr/>
          <p:nvPr/>
        </p:nvSpPr>
        <p:spPr>
          <a:xfrm>
            <a:off x="367789" y="1275737"/>
            <a:ext cx="420710" cy="43571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32" name="Google Shape;444;p11">
            <a:extLst>
              <a:ext uri="{FF2B5EF4-FFF2-40B4-BE49-F238E27FC236}">
                <a16:creationId xmlns:a16="http://schemas.microsoft.com/office/drawing/2014/main" id="{596DC483-88DA-D081-9968-B623C4E78B63}"/>
              </a:ext>
            </a:extLst>
          </p:cNvPr>
          <p:cNvSpPr/>
          <p:nvPr/>
        </p:nvSpPr>
        <p:spPr>
          <a:xfrm>
            <a:off x="7994986" y="1385207"/>
            <a:ext cx="3169208" cy="411725"/>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tx1"/>
                </a:solidFill>
                <a:latin typeface="Helvetica Neue Light"/>
                <a:ea typeface="Helvetica Neue Light"/>
                <a:cs typeface="Helvetica Neue Light"/>
                <a:sym typeface="Helvetica Neue Light"/>
              </a:rPr>
              <a:t>Guidelines based on the last 8 years</a:t>
            </a:r>
            <a:endParaRPr sz="1200" dirty="0">
              <a:solidFill>
                <a:schemeClr val="tx1"/>
              </a:solidFill>
              <a:latin typeface="Helvetica Neue Light"/>
              <a:ea typeface="Helvetica Neue Light"/>
              <a:cs typeface="Helvetica Neue Light"/>
              <a:sym typeface="Helvetica Neue Light"/>
            </a:endParaRPr>
          </a:p>
        </p:txBody>
      </p:sp>
      <p:pic>
        <p:nvPicPr>
          <p:cNvPr id="2060" name="Picture 12">
            <a:extLst>
              <a:ext uri="{FF2B5EF4-FFF2-40B4-BE49-F238E27FC236}">
                <a16:creationId xmlns:a16="http://schemas.microsoft.com/office/drawing/2014/main" id="{0A2C9B64-1039-B453-DEB6-3DAAA6B890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602" y="2502532"/>
            <a:ext cx="3554359" cy="339915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C240338F-6CFA-7CCE-9C43-5BB864C09AB4}"/>
              </a:ext>
            </a:extLst>
          </p:cNvPr>
          <p:cNvPicPr>
            <a:picLocks noChangeAspect="1" noChangeArrowheads="1"/>
          </p:cNvPicPr>
          <p:nvPr/>
        </p:nvPicPr>
        <p:blipFill rotWithShape="1">
          <a:blip r:embed="rId6">
            <a:duotone>
              <a:prstClr val="black"/>
              <a:schemeClr val="accent4">
                <a:tint val="45000"/>
                <a:satMod val="400000"/>
              </a:schemeClr>
            </a:duotone>
            <a:extLst>
              <a:ext uri="{28A0092B-C50C-407E-A947-70E740481C1C}">
                <a14:useLocalDpi xmlns:a14="http://schemas.microsoft.com/office/drawing/2010/main" val="0"/>
              </a:ext>
            </a:extLst>
          </a:blip>
          <a:srcRect r="35234"/>
          <a:stretch/>
        </p:blipFill>
        <p:spPr bwMode="auto">
          <a:xfrm>
            <a:off x="1308094" y="2857565"/>
            <a:ext cx="2650361" cy="10298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a:extLst>
              <a:ext uri="{FF2B5EF4-FFF2-40B4-BE49-F238E27FC236}">
                <a16:creationId xmlns:a16="http://schemas.microsoft.com/office/drawing/2014/main" id="{EB20F61D-0818-9F08-1FA3-A8C2333FDBE0}"/>
              </a:ext>
            </a:extLst>
          </p:cNvPr>
          <p:cNvPicPr>
            <a:picLocks noChangeAspect="1" noChangeArrowheads="1"/>
          </p:cNvPicPr>
          <p:nvPr/>
        </p:nvPicPr>
        <p:blipFill rotWithShape="1">
          <a:blip r:embed="rId7">
            <a:duotone>
              <a:prstClr val="black"/>
              <a:schemeClr val="accent2">
                <a:tint val="45000"/>
                <a:satMod val="400000"/>
              </a:schemeClr>
            </a:duotone>
            <a:extLst>
              <a:ext uri="{28A0092B-C50C-407E-A947-70E740481C1C}">
                <a14:useLocalDpi xmlns:a14="http://schemas.microsoft.com/office/drawing/2010/main" val="0"/>
              </a:ext>
            </a:extLst>
          </a:blip>
          <a:srcRect l="27694"/>
          <a:stretch/>
        </p:blipFill>
        <p:spPr bwMode="auto">
          <a:xfrm>
            <a:off x="925108" y="4179417"/>
            <a:ext cx="2473696" cy="100508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a:extLst>
              <a:ext uri="{FF2B5EF4-FFF2-40B4-BE49-F238E27FC236}">
                <a16:creationId xmlns:a16="http://schemas.microsoft.com/office/drawing/2014/main" id="{B87C8703-BE1B-789F-366F-74979E140C03}"/>
              </a:ext>
            </a:extLst>
          </p:cNvPr>
          <p:cNvPicPr>
            <a:picLocks noChangeAspect="1" noChangeArrowheads="1"/>
          </p:cNvPicPr>
          <p:nvPr/>
        </p:nvPicPr>
        <p:blipFill rotWithShape="1">
          <a:blip r:embed="rId7">
            <a:duotone>
              <a:prstClr val="black"/>
              <a:schemeClr val="accent5">
                <a:tint val="45000"/>
                <a:satMod val="400000"/>
              </a:schemeClr>
            </a:duotone>
            <a:extLst>
              <a:ext uri="{28A0092B-C50C-407E-A947-70E740481C1C}">
                <a14:useLocalDpi xmlns:a14="http://schemas.microsoft.com/office/drawing/2010/main" val="0"/>
              </a:ext>
            </a:extLst>
          </a:blip>
          <a:srcRect l="30507"/>
          <a:stretch/>
        </p:blipFill>
        <p:spPr bwMode="auto">
          <a:xfrm>
            <a:off x="939082" y="4185333"/>
            <a:ext cx="2377458" cy="100508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 cartoon of a police car&#10;&#10;Description automatically generated with low confidence">
            <a:extLst>
              <a:ext uri="{FF2B5EF4-FFF2-40B4-BE49-F238E27FC236}">
                <a16:creationId xmlns:a16="http://schemas.microsoft.com/office/drawing/2014/main" id="{1BFCEA4B-8687-6C4D-6623-85C0EFEFC8D7}"/>
              </a:ext>
            </a:extLst>
          </p:cNvPr>
          <p:cNvPicPr>
            <a:picLocks noChangeAspect="1"/>
          </p:cNvPicPr>
          <p:nvPr/>
        </p:nvPicPr>
        <p:blipFill>
          <a:blip r:embed="rId8"/>
          <a:stretch>
            <a:fillRect/>
          </a:stretch>
        </p:blipFill>
        <p:spPr>
          <a:xfrm>
            <a:off x="2073014" y="4489077"/>
            <a:ext cx="464621" cy="464621"/>
          </a:xfrm>
          <a:prstGeom prst="rect">
            <a:avLst/>
          </a:prstGeom>
        </p:spPr>
      </p:pic>
      <p:sp>
        <p:nvSpPr>
          <p:cNvPr id="2" name="TextBox 1">
            <a:extLst>
              <a:ext uri="{FF2B5EF4-FFF2-40B4-BE49-F238E27FC236}">
                <a16:creationId xmlns:a16="http://schemas.microsoft.com/office/drawing/2014/main" id="{A59330DF-5A1D-669D-13D2-5E96CB02F645}"/>
              </a:ext>
            </a:extLst>
          </p:cNvPr>
          <p:cNvSpPr txBox="1"/>
          <p:nvPr/>
        </p:nvSpPr>
        <p:spPr>
          <a:xfrm>
            <a:off x="241836" y="1437181"/>
            <a:ext cx="1679484" cy="307777"/>
          </a:xfrm>
          <a:prstGeom prst="rect">
            <a:avLst/>
          </a:prstGeom>
          <a:solidFill>
            <a:schemeClr val="accent1">
              <a:lumMod val="60000"/>
              <a:lumOff val="40000"/>
            </a:schemeClr>
          </a:solidFill>
        </p:spPr>
        <p:txBody>
          <a:bodyPr wrap="square" rtlCol="0">
            <a:spAutoFit/>
          </a:bodyPr>
          <a:lstStyle/>
          <a:p>
            <a:pPr algn="ctr"/>
            <a:r>
              <a:rPr lang="en-US" dirty="0"/>
              <a:t>Current Progress</a:t>
            </a:r>
            <a:endParaRPr lang="en-CA" dirty="0"/>
          </a:p>
        </p:txBody>
      </p:sp>
      <p:sp>
        <p:nvSpPr>
          <p:cNvPr id="4" name="TextBox 3">
            <a:extLst>
              <a:ext uri="{FF2B5EF4-FFF2-40B4-BE49-F238E27FC236}">
                <a16:creationId xmlns:a16="http://schemas.microsoft.com/office/drawing/2014/main" id="{C8945A57-F0EE-C6BB-96BC-2B57AFB63B2D}"/>
              </a:ext>
            </a:extLst>
          </p:cNvPr>
          <p:cNvSpPr txBox="1"/>
          <p:nvPr/>
        </p:nvSpPr>
        <p:spPr>
          <a:xfrm>
            <a:off x="250203" y="2052201"/>
            <a:ext cx="4562448" cy="307777"/>
          </a:xfrm>
          <a:prstGeom prst="rect">
            <a:avLst/>
          </a:prstGeom>
          <a:solidFill>
            <a:schemeClr val="accent4"/>
          </a:solidFill>
        </p:spPr>
        <p:txBody>
          <a:bodyPr wrap="square" rtlCol="0">
            <a:spAutoFit/>
          </a:bodyPr>
          <a:lstStyle/>
          <a:p>
            <a:pPr algn="ctr"/>
            <a:r>
              <a:rPr lang="en-US" dirty="0"/>
              <a:t>Heatmap Next Steps</a:t>
            </a:r>
            <a:endParaRPr lang="en-CA" dirty="0"/>
          </a:p>
        </p:txBody>
      </p:sp>
      <p:sp>
        <p:nvSpPr>
          <p:cNvPr id="31" name="TextBox 30">
            <a:extLst>
              <a:ext uri="{FF2B5EF4-FFF2-40B4-BE49-F238E27FC236}">
                <a16:creationId xmlns:a16="http://schemas.microsoft.com/office/drawing/2014/main" id="{788CA82E-C6E5-7734-5C3D-1F7DAB0F75B5}"/>
              </a:ext>
            </a:extLst>
          </p:cNvPr>
          <p:cNvSpPr txBox="1"/>
          <p:nvPr/>
        </p:nvSpPr>
        <p:spPr>
          <a:xfrm>
            <a:off x="5871482" y="2343717"/>
            <a:ext cx="2435941" cy="307777"/>
          </a:xfrm>
          <a:prstGeom prst="rect">
            <a:avLst/>
          </a:prstGeom>
          <a:solidFill>
            <a:schemeClr val="accent2">
              <a:lumMod val="60000"/>
              <a:lumOff val="40000"/>
            </a:schemeClr>
          </a:solidFill>
        </p:spPr>
        <p:txBody>
          <a:bodyPr wrap="square" rtlCol="0">
            <a:spAutoFit/>
          </a:bodyPr>
          <a:lstStyle/>
          <a:p>
            <a:r>
              <a:rPr lang="en-US" dirty="0"/>
              <a:t>Guidelines Next Steps</a:t>
            </a:r>
            <a:endParaRPr lang="en-CA" dirty="0"/>
          </a:p>
        </p:txBody>
      </p:sp>
      <p:sp>
        <p:nvSpPr>
          <p:cNvPr id="36" name="Google Shape;444;p11">
            <a:extLst>
              <a:ext uri="{FF2B5EF4-FFF2-40B4-BE49-F238E27FC236}">
                <a16:creationId xmlns:a16="http://schemas.microsoft.com/office/drawing/2014/main" id="{BF8665F6-239E-3852-B89D-4658CABC145E}"/>
              </a:ext>
            </a:extLst>
          </p:cNvPr>
          <p:cNvSpPr/>
          <p:nvPr/>
        </p:nvSpPr>
        <p:spPr>
          <a:xfrm>
            <a:off x="4513507" y="3130749"/>
            <a:ext cx="1394277" cy="411666"/>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tx1"/>
                </a:solidFill>
                <a:latin typeface="Helvetica Neue Light"/>
                <a:ea typeface="Helvetica Neue Light"/>
                <a:cs typeface="Helvetica Neue Light"/>
                <a:sym typeface="Helvetica Neue Light"/>
              </a:rPr>
              <a:t>Optimal</a:t>
            </a:r>
            <a:endParaRPr sz="1200" dirty="0">
              <a:solidFill>
                <a:schemeClr val="tx1"/>
              </a:solidFill>
              <a:latin typeface="Helvetica Neue Light"/>
              <a:ea typeface="Helvetica Neue Light"/>
              <a:cs typeface="Helvetica Neue Light"/>
              <a:sym typeface="Helvetica Neue Light"/>
            </a:endParaRPr>
          </a:p>
        </p:txBody>
      </p:sp>
      <p:sp>
        <p:nvSpPr>
          <p:cNvPr id="39" name="Google Shape;444;p11">
            <a:extLst>
              <a:ext uri="{FF2B5EF4-FFF2-40B4-BE49-F238E27FC236}">
                <a16:creationId xmlns:a16="http://schemas.microsoft.com/office/drawing/2014/main" id="{DC1FE98B-AA7B-2709-6628-A0DD56B03FDD}"/>
              </a:ext>
            </a:extLst>
          </p:cNvPr>
          <p:cNvSpPr/>
          <p:nvPr/>
        </p:nvSpPr>
        <p:spPr>
          <a:xfrm>
            <a:off x="6139985" y="3130749"/>
            <a:ext cx="1394277" cy="411666"/>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tx1"/>
                </a:solidFill>
                <a:latin typeface="Helvetica Neue Light"/>
                <a:ea typeface="Helvetica Neue Light"/>
                <a:cs typeface="Helvetica Neue Light"/>
                <a:sym typeface="Helvetica Neue Light"/>
              </a:rPr>
              <a:t>Define</a:t>
            </a:r>
            <a:endParaRPr sz="1200" dirty="0">
              <a:solidFill>
                <a:schemeClr val="tx1"/>
              </a:solidFill>
              <a:latin typeface="Helvetica Neue Light"/>
              <a:ea typeface="Helvetica Neue Light"/>
              <a:cs typeface="Helvetica Neue Light"/>
              <a:sym typeface="Helvetica Neue Light"/>
            </a:endParaRPr>
          </a:p>
        </p:txBody>
      </p:sp>
      <p:sp>
        <p:nvSpPr>
          <p:cNvPr id="48" name="Google Shape;444;p11">
            <a:extLst>
              <a:ext uri="{FF2B5EF4-FFF2-40B4-BE49-F238E27FC236}">
                <a16:creationId xmlns:a16="http://schemas.microsoft.com/office/drawing/2014/main" id="{E22A3C07-92D6-B03D-11FD-70BC140937E8}"/>
              </a:ext>
            </a:extLst>
          </p:cNvPr>
          <p:cNvSpPr/>
          <p:nvPr/>
        </p:nvSpPr>
        <p:spPr>
          <a:xfrm>
            <a:off x="7766462" y="3130749"/>
            <a:ext cx="1619718" cy="411666"/>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tx1"/>
                </a:solidFill>
                <a:latin typeface="Helvetica Neue Light"/>
                <a:ea typeface="Helvetica Neue Light"/>
                <a:cs typeface="Helvetica Neue Light"/>
                <a:sym typeface="Helvetica Neue Light"/>
              </a:rPr>
              <a:t>Compare Divisional Performance</a:t>
            </a:r>
            <a:endParaRPr sz="1200" dirty="0">
              <a:solidFill>
                <a:schemeClr val="tx1"/>
              </a:solidFill>
              <a:latin typeface="Helvetica Neue Light"/>
              <a:ea typeface="Helvetica Neue Light"/>
              <a:cs typeface="Helvetica Neue Light"/>
              <a:sym typeface="Helvetica Neue Light"/>
            </a:endParaRPr>
          </a:p>
        </p:txBody>
      </p:sp>
      <p:pic>
        <p:nvPicPr>
          <p:cNvPr id="50" name="Picture 49" descr="A person pointing at a graph&#10;&#10;Description automatically generated with medium confidence">
            <a:extLst>
              <a:ext uri="{FF2B5EF4-FFF2-40B4-BE49-F238E27FC236}">
                <a16:creationId xmlns:a16="http://schemas.microsoft.com/office/drawing/2014/main" id="{0260CA5D-6497-3830-DDD2-424A65A6018D}"/>
              </a:ext>
            </a:extLst>
          </p:cNvPr>
          <p:cNvPicPr>
            <a:picLocks noChangeAspect="1"/>
          </p:cNvPicPr>
          <p:nvPr/>
        </p:nvPicPr>
        <p:blipFill>
          <a:blip r:embed="rId9"/>
          <a:stretch>
            <a:fillRect/>
          </a:stretch>
        </p:blipFill>
        <p:spPr>
          <a:xfrm>
            <a:off x="10883906" y="2831540"/>
            <a:ext cx="474722" cy="474722"/>
          </a:xfrm>
          <a:prstGeom prst="rect">
            <a:avLst/>
          </a:prstGeom>
        </p:spPr>
      </p:pic>
      <p:cxnSp>
        <p:nvCxnSpPr>
          <p:cNvPr id="51" name="Straight Arrow Connector 50">
            <a:extLst>
              <a:ext uri="{FF2B5EF4-FFF2-40B4-BE49-F238E27FC236}">
                <a16:creationId xmlns:a16="http://schemas.microsoft.com/office/drawing/2014/main" id="{8B108B1D-8D2A-9209-BF85-4FCAA0F0EBD9}"/>
              </a:ext>
            </a:extLst>
          </p:cNvPr>
          <p:cNvCxnSpPr>
            <a:cxnSpLocks/>
          </p:cNvCxnSpPr>
          <p:nvPr/>
        </p:nvCxnSpPr>
        <p:spPr>
          <a:xfrm>
            <a:off x="9510740" y="3313852"/>
            <a:ext cx="1209617" cy="2504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3" name="Picture 52" descr="A hand with a speech bubble&#10;&#10;Description automatically generated with low confidence">
            <a:extLst>
              <a:ext uri="{FF2B5EF4-FFF2-40B4-BE49-F238E27FC236}">
                <a16:creationId xmlns:a16="http://schemas.microsoft.com/office/drawing/2014/main" id="{9A1B5597-4F52-42BD-FCE3-61C09D5725E3}"/>
              </a:ext>
            </a:extLst>
          </p:cNvPr>
          <p:cNvPicPr>
            <a:picLocks noChangeAspect="1"/>
          </p:cNvPicPr>
          <p:nvPr/>
        </p:nvPicPr>
        <p:blipFill>
          <a:blip r:embed="rId10"/>
          <a:stretch>
            <a:fillRect/>
          </a:stretch>
        </p:blipFill>
        <p:spPr>
          <a:xfrm>
            <a:off x="10883906" y="3392105"/>
            <a:ext cx="440058" cy="440058"/>
          </a:xfrm>
          <a:prstGeom prst="rect">
            <a:avLst/>
          </a:prstGeom>
        </p:spPr>
      </p:pic>
      <p:cxnSp>
        <p:nvCxnSpPr>
          <p:cNvPr id="54" name="Straight Arrow Connector 53">
            <a:extLst>
              <a:ext uri="{FF2B5EF4-FFF2-40B4-BE49-F238E27FC236}">
                <a16:creationId xmlns:a16="http://schemas.microsoft.com/office/drawing/2014/main" id="{68108A69-32B4-9B44-8204-E51884FB20ED}"/>
              </a:ext>
            </a:extLst>
          </p:cNvPr>
          <p:cNvCxnSpPr>
            <a:cxnSpLocks/>
          </p:cNvCxnSpPr>
          <p:nvPr/>
        </p:nvCxnSpPr>
        <p:spPr>
          <a:xfrm flipV="1">
            <a:off x="9487865" y="3063565"/>
            <a:ext cx="1308980" cy="2447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68" name="Group 67">
            <a:extLst>
              <a:ext uri="{FF2B5EF4-FFF2-40B4-BE49-F238E27FC236}">
                <a16:creationId xmlns:a16="http://schemas.microsoft.com/office/drawing/2014/main" id="{37D33C9D-C437-001B-A529-9CCA6B70FA28}"/>
              </a:ext>
            </a:extLst>
          </p:cNvPr>
          <p:cNvGrpSpPr/>
          <p:nvPr/>
        </p:nvGrpSpPr>
        <p:grpSpPr>
          <a:xfrm>
            <a:off x="186173" y="5987413"/>
            <a:ext cx="11655289" cy="754381"/>
            <a:chOff x="186173" y="5899952"/>
            <a:chExt cx="11655289" cy="754381"/>
          </a:xfrm>
        </p:grpSpPr>
        <p:sp>
          <p:nvSpPr>
            <p:cNvPr id="71" name="Google Shape;303;p7">
              <a:extLst>
                <a:ext uri="{FF2B5EF4-FFF2-40B4-BE49-F238E27FC236}">
                  <a16:creationId xmlns:a16="http://schemas.microsoft.com/office/drawing/2014/main" id="{B37F30B1-4E6C-812D-9FE9-412FE408BD21}"/>
                </a:ext>
              </a:extLst>
            </p:cNvPr>
            <p:cNvSpPr/>
            <p:nvPr/>
          </p:nvSpPr>
          <p:spPr>
            <a:xfrm>
              <a:off x="1104973" y="5952473"/>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sp>
          <p:nvSpPr>
            <p:cNvPr id="73" name="Google Shape;305;p7">
              <a:extLst>
                <a:ext uri="{FF2B5EF4-FFF2-40B4-BE49-F238E27FC236}">
                  <a16:creationId xmlns:a16="http://schemas.microsoft.com/office/drawing/2014/main" id="{106FEDB6-3472-59D8-8BEA-43778F3E08FC}"/>
                </a:ext>
              </a:extLst>
            </p:cNvPr>
            <p:cNvSpPr/>
            <p:nvPr/>
          </p:nvSpPr>
          <p:spPr>
            <a:xfrm>
              <a:off x="3398124" y="5955784"/>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sp>
          <p:nvSpPr>
            <p:cNvPr id="75" name="Google Shape;307;p7">
              <a:extLst>
                <a:ext uri="{FF2B5EF4-FFF2-40B4-BE49-F238E27FC236}">
                  <a16:creationId xmlns:a16="http://schemas.microsoft.com/office/drawing/2014/main" id="{4BB28E86-C701-EF0F-37A8-7A0F2BD0431C}"/>
                </a:ext>
              </a:extLst>
            </p:cNvPr>
            <p:cNvSpPr/>
            <p:nvPr/>
          </p:nvSpPr>
          <p:spPr>
            <a:xfrm>
              <a:off x="5600997" y="5955784"/>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sp>
          <p:nvSpPr>
            <p:cNvPr id="76" name="Google Shape;308;p7">
              <a:extLst>
                <a:ext uri="{FF2B5EF4-FFF2-40B4-BE49-F238E27FC236}">
                  <a16:creationId xmlns:a16="http://schemas.microsoft.com/office/drawing/2014/main" id="{C1A10CE4-5AF0-B0A1-A170-5A443E82FEFD}"/>
                </a:ext>
              </a:extLst>
            </p:cNvPr>
            <p:cNvSpPr/>
            <p:nvPr/>
          </p:nvSpPr>
          <p:spPr>
            <a:xfrm>
              <a:off x="7816574" y="5955784"/>
              <a:ext cx="792663" cy="663147"/>
            </a:xfrm>
            <a:prstGeom prst="ellipse">
              <a:avLst/>
            </a:prstGeom>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pic>
          <p:nvPicPr>
            <p:cNvPr id="77" name="Picture 76" descr="A light bulb with rays of light&#10;&#10;Description automatically generated with low confidence">
              <a:extLst>
                <a:ext uri="{FF2B5EF4-FFF2-40B4-BE49-F238E27FC236}">
                  <a16:creationId xmlns:a16="http://schemas.microsoft.com/office/drawing/2014/main" id="{092678D6-C8A7-30A3-6743-2194D7CF1DFD}"/>
                </a:ext>
              </a:extLst>
            </p:cNvPr>
            <p:cNvPicPr>
              <a:picLocks noChangeAspect="1"/>
            </p:cNvPicPr>
            <p:nvPr/>
          </p:nvPicPr>
          <p:blipFill>
            <a:blip r:embed="rId11"/>
            <a:stretch>
              <a:fillRect/>
            </a:stretch>
          </p:blipFill>
          <p:spPr>
            <a:xfrm>
              <a:off x="3519714" y="5899952"/>
              <a:ext cx="549481" cy="549481"/>
            </a:xfrm>
            <a:prstGeom prst="rect">
              <a:avLst/>
            </a:prstGeom>
          </p:spPr>
        </p:pic>
        <p:sp>
          <p:nvSpPr>
            <p:cNvPr id="78" name="Google Shape;309;p7">
              <a:extLst>
                <a:ext uri="{FF2B5EF4-FFF2-40B4-BE49-F238E27FC236}">
                  <a16:creationId xmlns:a16="http://schemas.microsoft.com/office/drawing/2014/main" id="{DB73E500-C102-79B0-870D-B77078101495}"/>
                </a:ext>
              </a:extLst>
            </p:cNvPr>
            <p:cNvSpPr/>
            <p:nvPr/>
          </p:nvSpPr>
          <p:spPr>
            <a:xfrm>
              <a:off x="10135264" y="5955784"/>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Helvetica Neue Light"/>
                <a:ea typeface="Helvetica Neue Light"/>
                <a:cs typeface="Helvetica Neue Light"/>
                <a:sym typeface="Helvetica Neue Light"/>
              </a:endParaRPr>
            </a:p>
          </p:txBody>
        </p:sp>
        <p:pic>
          <p:nvPicPr>
            <p:cNvPr id="79" name="Picture 78" descr="A picture containing font, text, logo, symbol&#10;&#10;Description automatically generated">
              <a:extLst>
                <a:ext uri="{FF2B5EF4-FFF2-40B4-BE49-F238E27FC236}">
                  <a16:creationId xmlns:a16="http://schemas.microsoft.com/office/drawing/2014/main" id="{698E32C8-4336-E80C-8A9D-A6401AD5C1FC}"/>
                </a:ext>
              </a:extLst>
            </p:cNvPr>
            <p:cNvPicPr>
              <a:picLocks noChangeAspect="1"/>
            </p:cNvPicPr>
            <p:nvPr/>
          </p:nvPicPr>
          <p:blipFill>
            <a:blip r:embed="rId12"/>
            <a:stretch>
              <a:fillRect/>
            </a:stretch>
          </p:blipFill>
          <p:spPr>
            <a:xfrm>
              <a:off x="5750167" y="5926620"/>
              <a:ext cx="496143" cy="496143"/>
            </a:xfrm>
            <a:prstGeom prst="rect">
              <a:avLst/>
            </a:prstGeom>
          </p:spPr>
        </p:pic>
        <p:pic>
          <p:nvPicPr>
            <p:cNvPr id="80" name="Google Shape;311;p7" descr="A picture containing table&#10;&#10;Description automatically generated">
              <a:extLst>
                <a:ext uri="{FF2B5EF4-FFF2-40B4-BE49-F238E27FC236}">
                  <a16:creationId xmlns:a16="http://schemas.microsoft.com/office/drawing/2014/main" id="{E169CB4A-67D3-09FC-4618-1E41172EFD32}"/>
                </a:ext>
              </a:extLst>
            </p:cNvPr>
            <p:cNvPicPr preferRelativeResize="0"/>
            <p:nvPr/>
          </p:nvPicPr>
          <p:blipFill rotWithShape="1">
            <a:blip r:embed="rId13">
              <a:alphaModFix/>
            </a:blip>
            <a:srcRect/>
            <a:stretch/>
          </p:blipFill>
          <p:spPr>
            <a:xfrm>
              <a:off x="10312521" y="5978549"/>
              <a:ext cx="438147" cy="438147"/>
            </a:xfrm>
            <a:prstGeom prst="rect">
              <a:avLst/>
            </a:prstGeom>
            <a:noFill/>
            <a:ln>
              <a:noFill/>
            </a:ln>
          </p:spPr>
        </p:pic>
        <p:pic>
          <p:nvPicPr>
            <p:cNvPr id="81" name="Picture 80" descr="A picture containing symbol, logo, font, graphics&#10;&#10;Description automatically generated">
              <a:extLst>
                <a:ext uri="{FF2B5EF4-FFF2-40B4-BE49-F238E27FC236}">
                  <a16:creationId xmlns:a16="http://schemas.microsoft.com/office/drawing/2014/main" id="{838DE390-D1A1-3BB1-5601-DCCC3DEA3AA7}"/>
                </a:ext>
              </a:extLst>
            </p:cNvPr>
            <p:cNvPicPr>
              <a:picLocks noChangeAspect="1"/>
            </p:cNvPicPr>
            <p:nvPr/>
          </p:nvPicPr>
          <p:blipFill>
            <a:blip r:embed="rId14"/>
            <a:stretch>
              <a:fillRect/>
            </a:stretch>
          </p:blipFill>
          <p:spPr>
            <a:xfrm>
              <a:off x="7940180" y="6039935"/>
              <a:ext cx="409498" cy="409498"/>
            </a:xfrm>
            <a:prstGeom prst="rect">
              <a:avLst/>
            </a:prstGeom>
          </p:spPr>
        </p:pic>
        <p:pic>
          <p:nvPicPr>
            <p:cNvPr id="82" name="Google Shape;306;p7" descr="A picture containing drawing, light, window&#10;&#10;Description automatically generated">
              <a:extLst>
                <a:ext uri="{FF2B5EF4-FFF2-40B4-BE49-F238E27FC236}">
                  <a16:creationId xmlns:a16="http://schemas.microsoft.com/office/drawing/2014/main" id="{39550228-34B3-6397-FD3C-055DB9FE86D6}"/>
                </a:ext>
              </a:extLst>
            </p:cNvPr>
            <p:cNvPicPr preferRelativeResize="0"/>
            <p:nvPr/>
          </p:nvPicPr>
          <p:blipFill rotWithShape="1">
            <a:blip r:embed="rId15">
              <a:alphaModFix/>
            </a:blip>
            <a:srcRect/>
            <a:stretch/>
          </p:blipFill>
          <p:spPr>
            <a:xfrm>
              <a:off x="1301466" y="5976927"/>
              <a:ext cx="423379" cy="423379"/>
            </a:xfrm>
            <a:prstGeom prst="rect">
              <a:avLst/>
            </a:prstGeom>
            <a:noFill/>
            <a:ln>
              <a:noFill/>
            </a:ln>
          </p:spPr>
        </p:pic>
        <p:grpSp>
          <p:nvGrpSpPr>
            <p:cNvPr id="83" name="Google Shape;313;p7">
              <a:extLst>
                <a:ext uri="{FF2B5EF4-FFF2-40B4-BE49-F238E27FC236}">
                  <a16:creationId xmlns:a16="http://schemas.microsoft.com/office/drawing/2014/main" id="{588134E5-57EC-DD06-AAF9-7EA44DB36853}"/>
                </a:ext>
              </a:extLst>
            </p:cNvPr>
            <p:cNvGrpSpPr/>
            <p:nvPr/>
          </p:nvGrpSpPr>
          <p:grpSpPr>
            <a:xfrm>
              <a:off x="186173" y="6329235"/>
              <a:ext cx="11655289" cy="325098"/>
              <a:chOff x="220717" y="6232123"/>
              <a:chExt cx="11655289" cy="435008"/>
            </a:xfrm>
          </p:grpSpPr>
          <p:sp>
            <p:nvSpPr>
              <p:cNvPr id="84" name="Google Shape;314;p7">
                <a:extLst>
                  <a:ext uri="{FF2B5EF4-FFF2-40B4-BE49-F238E27FC236}">
                    <a16:creationId xmlns:a16="http://schemas.microsoft.com/office/drawing/2014/main" id="{6A6FEC63-BDA3-C13A-B9EF-5BDDB1F23268}"/>
                  </a:ext>
                </a:extLst>
              </p:cNvPr>
              <p:cNvSpPr/>
              <p:nvPr/>
            </p:nvSpPr>
            <p:spPr>
              <a:xfrm>
                <a:off x="220717" y="6232125"/>
                <a:ext cx="11655289" cy="435006"/>
              </a:xfrm>
              <a:prstGeom prst="roundRect">
                <a:avLst>
                  <a:gd name="adj" fmla="val 50000"/>
                </a:avLst>
              </a:prstGeom>
              <a:solidFill>
                <a:srgbClr val="BFBFBF"/>
              </a:solidFill>
              <a:ln w="381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Helvetica Neue Light"/>
                  <a:ea typeface="Helvetica Neue Light"/>
                  <a:cs typeface="Helvetica Neue Light"/>
                  <a:sym typeface="Helvetica Neue Light"/>
                </a:endParaRPr>
              </a:p>
            </p:txBody>
          </p:sp>
          <p:cxnSp>
            <p:nvCxnSpPr>
              <p:cNvPr id="85" name="Google Shape;315;p7">
                <a:extLst>
                  <a:ext uri="{FF2B5EF4-FFF2-40B4-BE49-F238E27FC236}">
                    <a16:creationId xmlns:a16="http://schemas.microsoft.com/office/drawing/2014/main" id="{72DA457C-0C99-EE48-3D1E-93A2CBEB2C1D}"/>
                  </a:ext>
                </a:extLst>
              </p:cNvPr>
              <p:cNvCxnSpPr/>
              <p:nvPr/>
            </p:nvCxnSpPr>
            <p:spPr>
              <a:xfrm>
                <a:off x="2781892" y="6232123"/>
                <a:ext cx="0" cy="435006"/>
              </a:xfrm>
              <a:prstGeom prst="straightConnector1">
                <a:avLst/>
              </a:prstGeom>
              <a:noFill/>
              <a:ln w="38100" cap="flat" cmpd="sng">
                <a:solidFill>
                  <a:srgbClr val="7F7F7F"/>
                </a:solidFill>
                <a:prstDash val="solid"/>
                <a:miter lim="800000"/>
                <a:headEnd type="none" w="sm" len="sm"/>
                <a:tailEnd type="none" w="sm" len="sm"/>
              </a:ln>
            </p:spPr>
          </p:cxnSp>
          <p:cxnSp>
            <p:nvCxnSpPr>
              <p:cNvPr id="86" name="Google Shape;316;p7">
                <a:extLst>
                  <a:ext uri="{FF2B5EF4-FFF2-40B4-BE49-F238E27FC236}">
                    <a16:creationId xmlns:a16="http://schemas.microsoft.com/office/drawing/2014/main" id="{3F2A6553-144F-B49A-0275-85C33042FDDC}"/>
                  </a:ext>
                </a:extLst>
              </p:cNvPr>
              <p:cNvCxnSpPr/>
              <p:nvPr/>
            </p:nvCxnSpPr>
            <p:spPr>
              <a:xfrm>
                <a:off x="4944772" y="6232125"/>
                <a:ext cx="0" cy="435006"/>
              </a:xfrm>
              <a:prstGeom prst="straightConnector1">
                <a:avLst/>
              </a:prstGeom>
              <a:noFill/>
              <a:ln w="38100" cap="flat" cmpd="sng">
                <a:solidFill>
                  <a:srgbClr val="7F7F7F"/>
                </a:solidFill>
                <a:prstDash val="solid"/>
                <a:miter lim="800000"/>
                <a:headEnd type="none" w="sm" len="sm"/>
                <a:tailEnd type="none" w="sm" len="sm"/>
              </a:ln>
            </p:spPr>
          </p:cxnSp>
          <p:cxnSp>
            <p:nvCxnSpPr>
              <p:cNvPr id="87" name="Google Shape;317;p7">
                <a:extLst>
                  <a:ext uri="{FF2B5EF4-FFF2-40B4-BE49-F238E27FC236}">
                    <a16:creationId xmlns:a16="http://schemas.microsoft.com/office/drawing/2014/main" id="{E5346B09-FA79-A3B5-63FC-7591BDE29F84}"/>
                  </a:ext>
                </a:extLst>
              </p:cNvPr>
              <p:cNvCxnSpPr/>
              <p:nvPr/>
            </p:nvCxnSpPr>
            <p:spPr>
              <a:xfrm>
                <a:off x="7107652" y="6232123"/>
                <a:ext cx="0" cy="435006"/>
              </a:xfrm>
              <a:prstGeom prst="straightConnector1">
                <a:avLst/>
              </a:prstGeom>
              <a:noFill/>
              <a:ln w="38100" cap="flat" cmpd="sng">
                <a:solidFill>
                  <a:srgbClr val="7F7F7F"/>
                </a:solidFill>
                <a:prstDash val="solid"/>
                <a:miter lim="800000"/>
                <a:headEnd type="none" w="sm" len="sm"/>
                <a:tailEnd type="none" w="sm" len="sm"/>
              </a:ln>
            </p:spPr>
          </p:cxnSp>
          <p:cxnSp>
            <p:nvCxnSpPr>
              <p:cNvPr id="88" name="Google Shape;318;p7">
                <a:extLst>
                  <a:ext uri="{FF2B5EF4-FFF2-40B4-BE49-F238E27FC236}">
                    <a16:creationId xmlns:a16="http://schemas.microsoft.com/office/drawing/2014/main" id="{60699A8F-9D81-43F4-8517-BFCC52478554}"/>
                  </a:ext>
                </a:extLst>
              </p:cNvPr>
              <p:cNvCxnSpPr/>
              <p:nvPr/>
            </p:nvCxnSpPr>
            <p:spPr>
              <a:xfrm>
                <a:off x="9270531" y="6232123"/>
                <a:ext cx="0" cy="435006"/>
              </a:xfrm>
              <a:prstGeom prst="straightConnector1">
                <a:avLst/>
              </a:prstGeom>
              <a:noFill/>
              <a:ln w="38100" cap="flat" cmpd="sng">
                <a:solidFill>
                  <a:srgbClr val="7F7F7F"/>
                </a:solidFill>
                <a:prstDash val="solid"/>
                <a:miter lim="800000"/>
                <a:headEnd type="none" w="sm" len="sm"/>
                <a:tailEnd type="none" w="sm" len="sm"/>
              </a:ln>
            </p:spPr>
          </p:cxnSp>
          <p:sp>
            <p:nvSpPr>
              <p:cNvPr id="89" name="Google Shape;319;p7">
                <a:extLst>
                  <a:ext uri="{FF2B5EF4-FFF2-40B4-BE49-F238E27FC236}">
                    <a16:creationId xmlns:a16="http://schemas.microsoft.com/office/drawing/2014/main" id="{507AD085-23F8-D8ED-B73C-5622EB3777B0}"/>
                  </a:ext>
                </a:extLst>
              </p:cNvPr>
              <p:cNvSpPr txBox="1"/>
              <p:nvPr/>
            </p:nvSpPr>
            <p:spPr>
              <a:xfrm>
                <a:off x="395585" y="6267614"/>
                <a:ext cx="2318480"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Problem Statement</a:t>
                </a:r>
                <a:endParaRPr sz="1100" dirty="0"/>
              </a:p>
            </p:txBody>
          </p:sp>
          <p:sp>
            <p:nvSpPr>
              <p:cNvPr id="90" name="Google Shape;320;p7">
                <a:extLst>
                  <a:ext uri="{FF2B5EF4-FFF2-40B4-BE49-F238E27FC236}">
                    <a16:creationId xmlns:a16="http://schemas.microsoft.com/office/drawing/2014/main" id="{84304A6E-64EC-1D83-8A95-B552FCB5B95F}"/>
                  </a:ext>
                </a:extLst>
              </p:cNvPr>
              <p:cNvSpPr txBox="1"/>
              <p:nvPr/>
            </p:nvSpPr>
            <p:spPr>
              <a:xfrm>
                <a:off x="2852181" y="6267614"/>
                <a:ext cx="2102563"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Solution </a:t>
                </a:r>
                <a:endParaRPr sz="1100" dirty="0"/>
              </a:p>
            </p:txBody>
          </p:sp>
          <p:sp>
            <p:nvSpPr>
              <p:cNvPr id="91" name="Google Shape;321;p7">
                <a:extLst>
                  <a:ext uri="{FF2B5EF4-FFF2-40B4-BE49-F238E27FC236}">
                    <a16:creationId xmlns:a16="http://schemas.microsoft.com/office/drawing/2014/main" id="{1DE8EE96-3851-F899-B0F8-FBC279F07BAD}"/>
                  </a:ext>
                </a:extLst>
              </p:cNvPr>
              <p:cNvSpPr txBox="1"/>
              <p:nvPr/>
            </p:nvSpPr>
            <p:spPr>
              <a:xfrm>
                <a:off x="4876943" y="6267612"/>
                <a:ext cx="2318480"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External Analysis</a:t>
                </a:r>
                <a:endParaRPr sz="1050" dirty="0">
                  <a:solidFill>
                    <a:schemeClr val="lt1"/>
                  </a:solidFill>
                  <a:latin typeface="Helvetica Neue Light"/>
                  <a:ea typeface="Helvetica Neue Light"/>
                  <a:cs typeface="Helvetica Neue Light"/>
                  <a:sym typeface="Helvetica Neue Light"/>
                </a:endParaRPr>
              </a:p>
            </p:txBody>
          </p:sp>
          <p:sp>
            <p:nvSpPr>
              <p:cNvPr id="92" name="Google Shape;322;p7">
                <a:extLst>
                  <a:ext uri="{FF2B5EF4-FFF2-40B4-BE49-F238E27FC236}">
                    <a16:creationId xmlns:a16="http://schemas.microsoft.com/office/drawing/2014/main" id="{6BCEE8A6-109A-D7D6-D6A5-7280EC4E7A2C}"/>
                  </a:ext>
                </a:extLst>
              </p:cNvPr>
              <p:cNvSpPr txBox="1"/>
              <p:nvPr/>
            </p:nvSpPr>
            <p:spPr>
              <a:xfrm>
                <a:off x="9420724" y="6267612"/>
                <a:ext cx="2125646"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Mockup</a:t>
                </a:r>
                <a:endParaRPr sz="1100" dirty="0"/>
              </a:p>
            </p:txBody>
          </p:sp>
          <p:sp>
            <p:nvSpPr>
              <p:cNvPr id="93" name="Google Shape;323;p7">
                <a:extLst>
                  <a:ext uri="{FF2B5EF4-FFF2-40B4-BE49-F238E27FC236}">
                    <a16:creationId xmlns:a16="http://schemas.microsoft.com/office/drawing/2014/main" id="{F5462214-BE22-4294-CB07-6A309699932B}"/>
                  </a:ext>
                </a:extLst>
              </p:cNvPr>
              <p:cNvSpPr txBox="1"/>
              <p:nvPr/>
            </p:nvSpPr>
            <p:spPr>
              <a:xfrm>
                <a:off x="7195423" y="6267612"/>
                <a:ext cx="1988047"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Next Steps</a:t>
                </a:r>
                <a:endParaRPr sz="1100" dirty="0"/>
              </a:p>
            </p:txBody>
          </p:sp>
        </p:grpSp>
      </p:grpSp>
      <p:sp>
        <p:nvSpPr>
          <p:cNvPr id="94" name="TextBox 93">
            <a:extLst>
              <a:ext uri="{FF2B5EF4-FFF2-40B4-BE49-F238E27FC236}">
                <a16:creationId xmlns:a16="http://schemas.microsoft.com/office/drawing/2014/main" id="{318CE1A8-947C-956F-58DB-BB2A7A0830AB}"/>
              </a:ext>
            </a:extLst>
          </p:cNvPr>
          <p:cNvSpPr txBox="1"/>
          <p:nvPr/>
        </p:nvSpPr>
        <p:spPr>
          <a:xfrm>
            <a:off x="5373389" y="3878432"/>
            <a:ext cx="3399438" cy="307777"/>
          </a:xfrm>
          <a:prstGeom prst="rect">
            <a:avLst/>
          </a:prstGeom>
          <a:solidFill>
            <a:schemeClr val="accent6"/>
          </a:solidFill>
        </p:spPr>
        <p:txBody>
          <a:bodyPr wrap="square" rtlCol="0">
            <a:spAutoFit/>
          </a:bodyPr>
          <a:lstStyle/>
          <a:p>
            <a:pPr algn="ctr"/>
            <a:r>
              <a:rPr lang="en-US" dirty="0"/>
              <a:t>Support Next Steps</a:t>
            </a:r>
            <a:endParaRPr lang="en-CA" dirty="0"/>
          </a:p>
        </p:txBody>
      </p:sp>
      <p:sp>
        <p:nvSpPr>
          <p:cNvPr id="100" name="Google Shape;444;p11">
            <a:extLst>
              <a:ext uri="{FF2B5EF4-FFF2-40B4-BE49-F238E27FC236}">
                <a16:creationId xmlns:a16="http://schemas.microsoft.com/office/drawing/2014/main" id="{6FE967BE-612B-ECF3-CAF2-EAF2E9EECD6E}"/>
              </a:ext>
            </a:extLst>
          </p:cNvPr>
          <p:cNvSpPr/>
          <p:nvPr/>
        </p:nvSpPr>
        <p:spPr>
          <a:xfrm>
            <a:off x="4479070" y="4808703"/>
            <a:ext cx="1320749" cy="411666"/>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tx1"/>
                </a:solidFill>
                <a:latin typeface="Helvetica Neue Light"/>
                <a:ea typeface="Helvetica Neue Light"/>
                <a:cs typeface="Helvetica Neue Light"/>
                <a:sym typeface="Helvetica Neue Light"/>
              </a:rPr>
              <a:t>Integrate</a:t>
            </a:r>
            <a:endParaRPr sz="1200" dirty="0">
              <a:solidFill>
                <a:schemeClr val="tx1"/>
              </a:solidFill>
              <a:latin typeface="Helvetica Neue Light"/>
              <a:ea typeface="Helvetica Neue Light"/>
              <a:cs typeface="Helvetica Neue Light"/>
              <a:sym typeface="Helvetica Neue Light"/>
            </a:endParaRPr>
          </a:p>
        </p:txBody>
      </p:sp>
      <p:sp>
        <p:nvSpPr>
          <p:cNvPr id="101" name="Google Shape;444;p11">
            <a:extLst>
              <a:ext uri="{FF2B5EF4-FFF2-40B4-BE49-F238E27FC236}">
                <a16:creationId xmlns:a16="http://schemas.microsoft.com/office/drawing/2014/main" id="{4D977248-FBBE-35ED-D0E4-D9BD20A12DAA}"/>
              </a:ext>
            </a:extLst>
          </p:cNvPr>
          <p:cNvSpPr/>
          <p:nvPr/>
        </p:nvSpPr>
        <p:spPr>
          <a:xfrm>
            <a:off x="6118548" y="4808703"/>
            <a:ext cx="1821630" cy="411666"/>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tx1"/>
                </a:solidFill>
                <a:latin typeface="Helvetica Neue Light"/>
                <a:ea typeface="Helvetica Neue Light"/>
                <a:cs typeface="Helvetica Neue Light"/>
                <a:sym typeface="Helvetica Neue Light"/>
              </a:rPr>
              <a:t>Create training documentation </a:t>
            </a:r>
            <a:endParaRPr sz="1200" dirty="0">
              <a:solidFill>
                <a:schemeClr val="tx1"/>
              </a:solidFill>
              <a:latin typeface="Helvetica Neue Light"/>
              <a:ea typeface="Helvetica Neue Light"/>
              <a:cs typeface="Helvetica Neue Light"/>
              <a:sym typeface="Helvetica Neue Light"/>
            </a:endParaRPr>
          </a:p>
        </p:txBody>
      </p:sp>
      <p:sp>
        <p:nvSpPr>
          <p:cNvPr id="102" name="Google Shape;444;p11">
            <a:extLst>
              <a:ext uri="{FF2B5EF4-FFF2-40B4-BE49-F238E27FC236}">
                <a16:creationId xmlns:a16="http://schemas.microsoft.com/office/drawing/2014/main" id="{23885EDF-5B94-02D2-F417-7BAF83B2AB06}"/>
              </a:ext>
            </a:extLst>
          </p:cNvPr>
          <p:cNvSpPr/>
          <p:nvPr/>
        </p:nvSpPr>
        <p:spPr>
          <a:xfrm>
            <a:off x="8258907" y="4808703"/>
            <a:ext cx="1821629" cy="411666"/>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tx1"/>
                </a:solidFill>
                <a:latin typeface="Helvetica Neue Light"/>
                <a:ea typeface="Helvetica Neue Light"/>
                <a:cs typeface="Helvetica Neue Light"/>
                <a:sym typeface="Helvetica Neue Light"/>
              </a:rPr>
              <a:t>Prevent Risks and Create Monitoring KPIs</a:t>
            </a:r>
            <a:endParaRPr sz="1200" dirty="0">
              <a:solidFill>
                <a:schemeClr val="tx1"/>
              </a:solidFill>
              <a:latin typeface="Helvetica Neue Light"/>
              <a:ea typeface="Helvetica Neue Light"/>
              <a:cs typeface="Helvetica Neue Light"/>
              <a:sym typeface="Helvetica Neue Light"/>
            </a:endParaRPr>
          </a:p>
        </p:txBody>
      </p:sp>
      <p:pic>
        <p:nvPicPr>
          <p:cNvPr id="119" name="Picture 118" descr="A picture containing screenshot, mobile phone, design&#10;&#10;Description automatically generated">
            <a:extLst>
              <a:ext uri="{FF2B5EF4-FFF2-40B4-BE49-F238E27FC236}">
                <a16:creationId xmlns:a16="http://schemas.microsoft.com/office/drawing/2014/main" id="{80344112-4055-A87C-833B-4B401EF1F003}"/>
              </a:ext>
            </a:extLst>
          </p:cNvPr>
          <p:cNvPicPr>
            <a:picLocks noChangeAspect="1"/>
          </p:cNvPicPr>
          <p:nvPr/>
        </p:nvPicPr>
        <p:blipFill>
          <a:blip r:embed="rId16"/>
          <a:stretch>
            <a:fillRect/>
          </a:stretch>
        </p:blipFill>
        <p:spPr>
          <a:xfrm>
            <a:off x="4840936" y="2039476"/>
            <a:ext cx="328537" cy="328537"/>
          </a:xfrm>
          <a:prstGeom prst="rect">
            <a:avLst/>
          </a:prstGeom>
        </p:spPr>
      </p:pic>
      <p:pic>
        <p:nvPicPr>
          <p:cNvPr id="120" name="Picture 119" descr="A colorful graph with a magnifying glass&#10;&#10;Description automatically generated with low confidence">
            <a:extLst>
              <a:ext uri="{FF2B5EF4-FFF2-40B4-BE49-F238E27FC236}">
                <a16:creationId xmlns:a16="http://schemas.microsoft.com/office/drawing/2014/main" id="{6388B15C-275A-1F21-3F88-DACB65A03120}"/>
              </a:ext>
            </a:extLst>
          </p:cNvPr>
          <p:cNvPicPr>
            <a:picLocks noChangeAspect="1"/>
          </p:cNvPicPr>
          <p:nvPr/>
        </p:nvPicPr>
        <p:blipFill>
          <a:blip r:embed="rId17"/>
          <a:stretch>
            <a:fillRect/>
          </a:stretch>
        </p:blipFill>
        <p:spPr>
          <a:xfrm>
            <a:off x="8349678" y="2340392"/>
            <a:ext cx="307778" cy="307778"/>
          </a:xfrm>
          <a:prstGeom prst="rect">
            <a:avLst/>
          </a:prstGeom>
        </p:spPr>
      </p:pic>
      <p:pic>
        <p:nvPicPr>
          <p:cNvPr id="121" name="Picture 120" descr="A person wearing a headset&#10;&#10;Description automatically generated with medium confidence">
            <a:extLst>
              <a:ext uri="{FF2B5EF4-FFF2-40B4-BE49-F238E27FC236}">
                <a16:creationId xmlns:a16="http://schemas.microsoft.com/office/drawing/2014/main" id="{89323B1E-C24F-2139-C1D0-353643A55955}"/>
              </a:ext>
            </a:extLst>
          </p:cNvPr>
          <p:cNvPicPr>
            <a:picLocks noChangeAspect="1"/>
          </p:cNvPicPr>
          <p:nvPr/>
        </p:nvPicPr>
        <p:blipFill>
          <a:blip r:embed="rId18"/>
          <a:stretch>
            <a:fillRect/>
          </a:stretch>
        </p:blipFill>
        <p:spPr>
          <a:xfrm>
            <a:off x="8811522" y="3845357"/>
            <a:ext cx="358199" cy="358199"/>
          </a:xfrm>
          <a:prstGeom prst="rect">
            <a:avLst/>
          </a:prstGeom>
        </p:spPr>
      </p:pic>
      <p:pic>
        <p:nvPicPr>
          <p:cNvPr id="124" name="Picture 123" descr="A colorful graph with a magnifying glass&#10;&#10;Description automatically generated with low confidence">
            <a:extLst>
              <a:ext uri="{FF2B5EF4-FFF2-40B4-BE49-F238E27FC236}">
                <a16:creationId xmlns:a16="http://schemas.microsoft.com/office/drawing/2014/main" id="{6A679562-B8DC-9E02-83B2-D70CBA4051CE}"/>
              </a:ext>
            </a:extLst>
          </p:cNvPr>
          <p:cNvPicPr>
            <a:picLocks noChangeAspect="1"/>
          </p:cNvPicPr>
          <p:nvPr/>
        </p:nvPicPr>
        <p:blipFill>
          <a:blip r:embed="rId17"/>
          <a:stretch>
            <a:fillRect/>
          </a:stretch>
        </p:blipFill>
        <p:spPr>
          <a:xfrm>
            <a:off x="7336374" y="1268628"/>
            <a:ext cx="562752" cy="562752"/>
          </a:xfrm>
          <a:prstGeom prst="rect">
            <a:avLst/>
          </a:prstGeom>
        </p:spPr>
      </p:pic>
      <p:sp>
        <p:nvSpPr>
          <p:cNvPr id="127" name="Arrow: Down 126">
            <a:extLst>
              <a:ext uri="{FF2B5EF4-FFF2-40B4-BE49-F238E27FC236}">
                <a16:creationId xmlns:a16="http://schemas.microsoft.com/office/drawing/2014/main" id="{15D6C51E-1306-19FF-7316-9A5EAC3D90E6}"/>
              </a:ext>
            </a:extLst>
          </p:cNvPr>
          <p:cNvSpPr/>
          <p:nvPr/>
        </p:nvSpPr>
        <p:spPr>
          <a:xfrm>
            <a:off x="7157600" y="1470460"/>
            <a:ext cx="232601" cy="4003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4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40" name="Picture 39" descr="A picture containing symbol, clipart, graphics, logo&#10;&#10;Description automatically generated">
            <a:extLst>
              <a:ext uri="{FF2B5EF4-FFF2-40B4-BE49-F238E27FC236}">
                <a16:creationId xmlns:a16="http://schemas.microsoft.com/office/drawing/2014/main" id="{EDC936CF-348C-2300-2BD1-0B5F11348F44}"/>
              </a:ext>
            </a:extLst>
          </p:cNvPr>
          <p:cNvPicPr>
            <a:picLocks noChangeAspect="1"/>
          </p:cNvPicPr>
          <p:nvPr/>
        </p:nvPicPr>
        <p:blipFill>
          <a:blip r:embed="rId3"/>
          <a:stretch>
            <a:fillRect/>
          </a:stretch>
        </p:blipFill>
        <p:spPr>
          <a:xfrm>
            <a:off x="4432483" y="1998044"/>
            <a:ext cx="3506622" cy="3506622"/>
          </a:xfrm>
          <a:prstGeom prst="rect">
            <a:avLst/>
          </a:prstGeom>
        </p:spPr>
      </p:pic>
      <p:sp>
        <p:nvSpPr>
          <p:cNvPr id="41" name="Rectangle 40">
            <a:extLst>
              <a:ext uri="{FF2B5EF4-FFF2-40B4-BE49-F238E27FC236}">
                <a16:creationId xmlns:a16="http://schemas.microsoft.com/office/drawing/2014/main" id="{1572E2B1-76A4-9BD8-2CB5-1E3AEDB42B67}"/>
              </a:ext>
            </a:extLst>
          </p:cNvPr>
          <p:cNvSpPr/>
          <p:nvPr/>
        </p:nvSpPr>
        <p:spPr>
          <a:xfrm>
            <a:off x="3581220" y="1764785"/>
            <a:ext cx="5269773" cy="3506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8" name="Google Shape;218;p6"/>
          <p:cNvSpPr/>
          <p:nvPr/>
        </p:nvSpPr>
        <p:spPr>
          <a:xfrm>
            <a:off x="186173" y="352642"/>
            <a:ext cx="11011011" cy="675874"/>
          </a:xfrm>
          <a:prstGeom prst="parallelogram">
            <a:avLst>
              <a:gd name="adj" fmla="val 25000"/>
            </a:avLst>
          </a:prstGeom>
          <a:solidFill>
            <a:schemeClr val="accent1">
              <a:lumMod val="40000"/>
              <a:lumOff val="60000"/>
            </a:schemeClr>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9" name="Google Shape;219;p6"/>
          <p:cNvSpPr/>
          <p:nvPr/>
        </p:nvSpPr>
        <p:spPr>
          <a:xfrm>
            <a:off x="559647" y="6011216"/>
            <a:ext cx="659574" cy="65957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1" name="Google Shape;221;p6"/>
          <p:cNvSpPr txBox="1"/>
          <p:nvPr/>
        </p:nvSpPr>
        <p:spPr>
          <a:xfrm>
            <a:off x="296667" y="361386"/>
            <a:ext cx="6076592"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Helvetica Neue Light"/>
                <a:sym typeface="Helvetica Neue Light"/>
              </a:rPr>
              <a:t>Thank you for listening</a:t>
            </a:r>
            <a:endParaRPr>
              <a:solidFill>
                <a:schemeClr val="dk1"/>
              </a:solidFill>
            </a:endParaRPr>
          </a:p>
        </p:txBody>
      </p:sp>
      <p:sp>
        <p:nvSpPr>
          <p:cNvPr id="61" name="Google Shape;218;p6">
            <a:extLst>
              <a:ext uri="{FF2B5EF4-FFF2-40B4-BE49-F238E27FC236}">
                <a16:creationId xmlns:a16="http://schemas.microsoft.com/office/drawing/2014/main" id="{24125FEF-8630-216E-0EC8-60ED7D45EE59}"/>
              </a:ext>
            </a:extLst>
          </p:cNvPr>
          <p:cNvSpPr/>
          <p:nvPr/>
        </p:nvSpPr>
        <p:spPr>
          <a:xfrm>
            <a:off x="186173" y="331803"/>
            <a:ext cx="11011011" cy="675874"/>
          </a:xfrm>
          <a:prstGeom prst="parallelogram">
            <a:avLst>
              <a:gd name="adj" fmla="val 25000"/>
            </a:avLst>
          </a:prstGeom>
          <a:solidFill>
            <a:schemeClr val="accent1">
              <a:lumMod val="40000"/>
              <a:lumOff val="60000"/>
            </a:schemeClr>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 name="Google Shape;221;p6">
            <a:extLst>
              <a:ext uri="{FF2B5EF4-FFF2-40B4-BE49-F238E27FC236}">
                <a16:creationId xmlns:a16="http://schemas.microsoft.com/office/drawing/2014/main" id="{16D279E5-8B77-2810-08CB-7F60430E50D5}"/>
              </a:ext>
            </a:extLst>
          </p:cNvPr>
          <p:cNvSpPr txBox="1"/>
          <p:nvPr/>
        </p:nvSpPr>
        <p:spPr>
          <a:xfrm>
            <a:off x="359828" y="352640"/>
            <a:ext cx="6076592"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Helvetica Neue Light"/>
                <a:sym typeface="Helvetica Neue Light"/>
              </a:rPr>
              <a:t>Prototype Ready July 25th</a:t>
            </a:r>
            <a:endParaRPr dirty="0">
              <a:solidFill>
                <a:schemeClr val="dk1"/>
              </a:solidFill>
            </a:endParaRPr>
          </a:p>
        </p:txBody>
      </p:sp>
      <p:sp>
        <p:nvSpPr>
          <p:cNvPr id="27" name="Google Shape;444;p11">
            <a:extLst>
              <a:ext uri="{FF2B5EF4-FFF2-40B4-BE49-F238E27FC236}">
                <a16:creationId xmlns:a16="http://schemas.microsoft.com/office/drawing/2014/main" id="{BA76F768-D6EB-F9C2-4023-492F0D4B3A01}"/>
              </a:ext>
            </a:extLst>
          </p:cNvPr>
          <p:cNvSpPr/>
          <p:nvPr/>
        </p:nvSpPr>
        <p:spPr>
          <a:xfrm>
            <a:off x="762877" y="1153926"/>
            <a:ext cx="5269773" cy="594209"/>
          </a:xfrm>
          <a:prstGeom prst="roundRect">
            <a:avLst/>
          </a:prstGeom>
          <a:noFill/>
          <a:ln>
            <a:solidFill>
              <a:schemeClr val="accent6">
                <a:lumMod val="65000"/>
              </a:schemeClr>
            </a:solidFill>
          </a:ln>
        </p:spPr>
        <p:txBody>
          <a:bodyPr spcFirstLastPara="1" wrap="square" lIns="91425" tIns="45700" rIns="91425" bIns="45700" anchor="ctr" anchorCtr="0">
            <a:noAutofit/>
          </a:bodyPr>
          <a:lstStyle/>
          <a:p>
            <a:pPr algn="ctr"/>
            <a:r>
              <a:rPr lang="en-US" sz="1800" b="1">
                <a:solidFill>
                  <a:schemeClr val="tx1"/>
                </a:solidFill>
                <a:latin typeface="Helvetica Neue Light"/>
                <a:ea typeface="Helvetica Neue Light"/>
                <a:cs typeface="Helvetica Neue Light"/>
                <a:sym typeface="Helvetica Neue Light"/>
              </a:rPr>
              <a:t>Mockup of Prototype</a:t>
            </a:r>
            <a:endParaRPr lang="en-US" sz="1800" b="1">
              <a:solidFill>
                <a:schemeClr val="tx1"/>
              </a:solidFill>
              <a:latin typeface="Helvetica Neue Light"/>
              <a:ea typeface="Helvetica Neue Light"/>
              <a:cs typeface="Helvetica Neue Light"/>
            </a:endParaRPr>
          </a:p>
        </p:txBody>
      </p:sp>
      <p:sp>
        <p:nvSpPr>
          <p:cNvPr id="28" name="Google Shape;444;p11">
            <a:extLst>
              <a:ext uri="{FF2B5EF4-FFF2-40B4-BE49-F238E27FC236}">
                <a16:creationId xmlns:a16="http://schemas.microsoft.com/office/drawing/2014/main" id="{D5F8EF3B-16D3-445B-F98A-68FC2BE9FF1A}"/>
              </a:ext>
            </a:extLst>
          </p:cNvPr>
          <p:cNvSpPr/>
          <p:nvPr/>
        </p:nvSpPr>
        <p:spPr>
          <a:xfrm>
            <a:off x="9286703" y="3377707"/>
            <a:ext cx="2350003" cy="1223040"/>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tx1"/>
                </a:solidFill>
                <a:latin typeface="Helvetica Neue Light"/>
                <a:ea typeface="Helvetica Neue Light"/>
                <a:cs typeface="Helvetica Neue Light"/>
                <a:sym typeface="Helvetica Neue Light"/>
              </a:rPr>
              <a:t>Insights for Divisional Performance</a:t>
            </a:r>
            <a:endParaRPr>
              <a:solidFill>
                <a:schemeClr val="tx1"/>
              </a:solidFill>
              <a:latin typeface="Helvetica Neue Light"/>
              <a:ea typeface="Helvetica Neue Light"/>
              <a:cs typeface="Helvetica Neue Light"/>
              <a:sym typeface="Helvetica Neue Light"/>
            </a:endParaRPr>
          </a:p>
        </p:txBody>
      </p:sp>
      <p:sp>
        <p:nvSpPr>
          <p:cNvPr id="29" name="Google Shape;444;p11">
            <a:extLst>
              <a:ext uri="{FF2B5EF4-FFF2-40B4-BE49-F238E27FC236}">
                <a16:creationId xmlns:a16="http://schemas.microsoft.com/office/drawing/2014/main" id="{586AEBC1-BD28-D994-2041-34D770AF05EE}"/>
              </a:ext>
            </a:extLst>
          </p:cNvPr>
          <p:cNvSpPr/>
          <p:nvPr/>
        </p:nvSpPr>
        <p:spPr>
          <a:xfrm>
            <a:off x="9289942" y="1998044"/>
            <a:ext cx="2350003" cy="1223040"/>
          </a:xfrm>
          <a:prstGeom prst="rect">
            <a:avLst/>
          </a:prstGeom>
          <a:solidFill>
            <a:schemeClr val="bg1"/>
          </a:solidFill>
          <a:ln w="38100">
            <a:solidFill>
              <a:schemeClr val="bg1">
                <a:lumMod val="7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tx1"/>
                </a:solidFill>
                <a:latin typeface="Helvetica Neue Light"/>
                <a:ea typeface="Helvetica Neue Light"/>
                <a:cs typeface="Helvetica Neue Light"/>
                <a:sym typeface="Helvetica Neue Light"/>
              </a:rPr>
              <a:t>Artificial Intelligence Heatmap</a:t>
            </a:r>
            <a:endParaRPr>
              <a:solidFill>
                <a:schemeClr val="tx1"/>
              </a:solidFill>
              <a:latin typeface="Helvetica Neue Light"/>
              <a:ea typeface="Helvetica Neue Light"/>
              <a:cs typeface="Helvetica Neue Light"/>
              <a:sym typeface="Helvetica Neue Light"/>
            </a:endParaRPr>
          </a:p>
        </p:txBody>
      </p:sp>
      <p:sp>
        <p:nvSpPr>
          <p:cNvPr id="30" name="Google Shape;403;p10">
            <a:extLst>
              <a:ext uri="{FF2B5EF4-FFF2-40B4-BE49-F238E27FC236}">
                <a16:creationId xmlns:a16="http://schemas.microsoft.com/office/drawing/2014/main" id="{5769ABCD-F744-B059-4639-E8437132C718}"/>
              </a:ext>
            </a:extLst>
          </p:cNvPr>
          <p:cNvSpPr/>
          <p:nvPr/>
        </p:nvSpPr>
        <p:spPr>
          <a:xfrm rot="10800000">
            <a:off x="7030497" y="1915012"/>
            <a:ext cx="120408" cy="3118626"/>
          </a:xfrm>
          <a:prstGeom prst="roundRect">
            <a:avLst>
              <a:gd name="adj" fmla="val 50000"/>
            </a:avLst>
          </a:prstGeom>
          <a:gradFill>
            <a:gsLst>
              <a:gs pos="0">
                <a:schemeClr val="accent5"/>
              </a:gs>
              <a:gs pos="25000">
                <a:srgbClr val="FAADAE"/>
              </a:gs>
              <a:gs pos="50000">
                <a:srgbClr val="FFE9B9"/>
              </a:gs>
              <a:gs pos="75000">
                <a:srgbClr val="E7F2E0"/>
              </a:gs>
              <a:gs pos="100000">
                <a:schemeClr val="accent4"/>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1" name="Google Shape;297;p7">
            <a:extLst>
              <a:ext uri="{FF2B5EF4-FFF2-40B4-BE49-F238E27FC236}">
                <a16:creationId xmlns:a16="http://schemas.microsoft.com/office/drawing/2014/main" id="{4B891576-6D88-E524-1140-1F18E47B450A}"/>
              </a:ext>
            </a:extLst>
          </p:cNvPr>
          <p:cNvSpPr/>
          <p:nvPr/>
        </p:nvSpPr>
        <p:spPr>
          <a:xfrm>
            <a:off x="6854507" y="3604367"/>
            <a:ext cx="502914" cy="490498"/>
          </a:xfrm>
          <a:prstGeom prst="ellipse">
            <a:avLst/>
          </a:prstGeom>
          <a:solidFill>
            <a:schemeClr val="bg1"/>
          </a:solidFill>
          <a:ln w="38100" cap="flat" cmpd="sng">
            <a:solidFill>
              <a:schemeClr val="accent2"/>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a:latin typeface="Helvetica Neue Light"/>
                <a:ea typeface="Helvetica Neue Light"/>
                <a:cs typeface="Helvetica Neue Light"/>
                <a:sym typeface="Helvetica Neue Light"/>
              </a:rPr>
              <a:t>2</a:t>
            </a:r>
            <a:endParaRPr sz="2800" i="0" u="none" strike="noStrike">
              <a:solidFill>
                <a:srgbClr val="000000"/>
              </a:solidFill>
              <a:latin typeface="Helvetica Neue Light"/>
              <a:ea typeface="Helvetica Neue Light"/>
              <a:cs typeface="Helvetica Neue Light"/>
              <a:sym typeface="Helvetica Neue Light"/>
            </a:endParaRPr>
          </a:p>
        </p:txBody>
      </p:sp>
      <p:pic>
        <p:nvPicPr>
          <p:cNvPr id="32" name="Picture 31" descr="A picture containing black, darkness&#10;&#10;Description automatically generated">
            <a:extLst>
              <a:ext uri="{FF2B5EF4-FFF2-40B4-BE49-F238E27FC236}">
                <a16:creationId xmlns:a16="http://schemas.microsoft.com/office/drawing/2014/main" id="{A568D69E-8073-C162-43E2-669C0665B492}"/>
              </a:ext>
            </a:extLst>
          </p:cNvPr>
          <p:cNvPicPr>
            <a:picLocks noChangeAspect="1"/>
          </p:cNvPicPr>
          <p:nvPr/>
        </p:nvPicPr>
        <p:blipFill>
          <a:blip r:embed="rId4"/>
          <a:stretch>
            <a:fillRect/>
          </a:stretch>
        </p:blipFill>
        <p:spPr>
          <a:xfrm>
            <a:off x="8497279" y="2374544"/>
            <a:ext cx="792663" cy="590000"/>
          </a:xfrm>
          <a:prstGeom prst="rect">
            <a:avLst/>
          </a:prstGeom>
        </p:spPr>
      </p:pic>
      <p:pic>
        <p:nvPicPr>
          <p:cNvPr id="33" name="Picture 32" descr="A picture containing black, darkness&#10;&#10;Description automatically generated">
            <a:extLst>
              <a:ext uri="{FF2B5EF4-FFF2-40B4-BE49-F238E27FC236}">
                <a16:creationId xmlns:a16="http://schemas.microsoft.com/office/drawing/2014/main" id="{A5113EDF-D159-0A22-387D-FCC8CE8E0CEF}"/>
              </a:ext>
            </a:extLst>
          </p:cNvPr>
          <p:cNvPicPr>
            <a:picLocks noChangeAspect="1"/>
          </p:cNvPicPr>
          <p:nvPr/>
        </p:nvPicPr>
        <p:blipFill>
          <a:blip r:embed="rId4"/>
          <a:stretch>
            <a:fillRect/>
          </a:stretch>
        </p:blipFill>
        <p:spPr>
          <a:xfrm>
            <a:off x="8497279" y="3754207"/>
            <a:ext cx="792663" cy="590000"/>
          </a:xfrm>
          <a:prstGeom prst="rect">
            <a:avLst/>
          </a:prstGeom>
        </p:spPr>
      </p:pic>
      <p:sp>
        <p:nvSpPr>
          <p:cNvPr id="34" name="Google Shape;297;p7">
            <a:extLst>
              <a:ext uri="{FF2B5EF4-FFF2-40B4-BE49-F238E27FC236}">
                <a16:creationId xmlns:a16="http://schemas.microsoft.com/office/drawing/2014/main" id="{8AC8A5E9-5956-899E-24AF-F89201A5DAEA}"/>
              </a:ext>
            </a:extLst>
          </p:cNvPr>
          <p:cNvSpPr/>
          <p:nvPr/>
        </p:nvSpPr>
        <p:spPr>
          <a:xfrm>
            <a:off x="6854507" y="2180814"/>
            <a:ext cx="502914" cy="490498"/>
          </a:xfrm>
          <a:prstGeom prst="ellipse">
            <a:avLst/>
          </a:prstGeom>
          <a:solidFill>
            <a:schemeClr val="bg1"/>
          </a:solidFill>
          <a:ln w="38100" cap="flat" cmpd="sng">
            <a:solidFill>
              <a:schemeClr val="accent4"/>
            </a:solidFill>
            <a:prstDash val="solid"/>
            <a:miter lim="8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600" i="0" u="none" strike="noStrike">
                <a:solidFill>
                  <a:srgbClr val="000000"/>
                </a:solidFill>
                <a:latin typeface="Helvetica Neue Light"/>
                <a:ea typeface="Helvetica Neue Light"/>
                <a:cs typeface="Helvetica Neue Light"/>
                <a:sym typeface="Helvetica Neue Light"/>
              </a:rPr>
              <a:t>1</a:t>
            </a:r>
            <a:endParaRPr sz="2800" i="0" u="none" strike="noStrike">
              <a:solidFill>
                <a:srgbClr val="000000"/>
              </a:solidFill>
              <a:latin typeface="Helvetica Neue Light"/>
              <a:ea typeface="Helvetica Neue Light"/>
              <a:cs typeface="Helvetica Neue Light"/>
              <a:sym typeface="Helvetica Neue Light"/>
            </a:endParaRPr>
          </a:p>
        </p:txBody>
      </p:sp>
      <p:pic>
        <p:nvPicPr>
          <p:cNvPr id="35" name="Picture 34" descr="A picture containing screenshot, mobile phone, design&#10;&#10;Description automatically generated">
            <a:extLst>
              <a:ext uri="{FF2B5EF4-FFF2-40B4-BE49-F238E27FC236}">
                <a16:creationId xmlns:a16="http://schemas.microsoft.com/office/drawing/2014/main" id="{A32C78DD-43AC-7B10-0A4C-5734D50999F7}"/>
              </a:ext>
            </a:extLst>
          </p:cNvPr>
          <p:cNvPicPr>
            <a:picLocks noChangeAspect="1"/>
          </p:cNvPicPr>
          <p:nvPr/>
        </p:nvPicPr>
        <p:blipFill>
          <a:blip r:embed="rId5"/>
          <a:stretch>
            <a:fillRect/>
          </a:stretch>
        </p:blipFill>
        <p:spPr>
          <a:xfrm>
            <a:off x="7502894" y="2005637"/>
            <a:ext cx="1069252" cy="1069252"/>
          </a:xfrm>
          <a:prstGeom prst="rect">
            <a:avLst/>
          </a:prstGeom>
        </p:spPr>
      </p:pic>
      <p:pic>
        <p:nvPicPr>
          <p:cNvPr id="36" name="Picture 35" descr="A colorful graph with a magnifying glass&#10;&#10;Description automatically generated with low confidence">
            <a:extLst>
              <a:ext uri="{FF2B5EF4-FFF2-40B4-BE49-F238E27FC236}">
                <a16:creationId xmlns:a16="http://schemas.microsoft.com/office/drawing/2014/main" id="{09650B0F-619F-A7C5-67FA-3694F4038555}"/>
              </a:ext>
            </a:extLst>
          </p:cNvPr>
          <p:cNvPicPr>
            <a:picLocks noChangeAspect="1"/>
          </p:cNvPicPr>
          <p:nvPr/>
        </p:nvPicPr>
        <p:blipFill>
          <a:blip r:embed="rId6"/>
          <a:stretch>
            <a:fillRect/>
          </a:stretch>
        </p:blipFill>
        <p:spPr>
          <a:xfrm>
            <a:off x="7601754" y="3556043"/>
            <a:ext cx="928346" cy="928346"/>
          </a:xfrm>
          <a:prstGeom prst="rect">
            <a:avLst/>
          </a:prstGeom>
        </p:spPr>
      </p:pic>
      <p:sp>
        <p:nvSpPr>
          <p:cNvPr id="37" name="Rectangle 36">
            <a:extLst>
              <a:ext uri="{FF2B5EF4-FFF2-40B4-BE49-F238E27FC236}">
                <a16:creationId xmlns:a16="http://schemas.microsoft.com/office/drawing/2014/main" id="{6FFBD61B-1A26-F563-7528-BBBD950CAE13}"/>
              </a:ext>
            </a:extLst>
          </p:cNvPr>
          <p:cNvSpPr/>
          <p:nvPr/>
        </p:nvSpPr>
        <p:spPr>
          <a:xfrm>
            <a:off x="6914492" y="4968348"/>
            <a:ext cx="4704268" cy="8409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 name="Group 23">
            <a:extLst>
              <a:ext uri="{FF2B5EF4-FFF2-40B4-BE49-F238E27FC236}">
                <a16:creationId xmlns:a16="http://schemas.microsoft.com/office/drawing/2014/main" id="{B4530FD3-7B5E-8CCF-E5D0-95BB86758990}"/>
              </a:ext>
            </a:extLst>
          </p:cNvPr>
          <p:cNvGrpSpPr/>
          <p:nvPr/>
        </p:nvGrpSpPr>
        <p:grpSpPr>
          <a:xfrm>
            <a:off x="186173" y="5987413"/>
            <a:ext cx="11655289" cy="754381"/>
            <a:chOff x="186173" y="5899952"/>
            <a:chExt cx="11655289" cy="754381"/>
          </a:xfrm>
        </p:grpSpPr>
        <p:sp>
          <p:nvSpPr>
            <p:cNvPr id="38" name="Google Shape;303;p7">
              <a:extLst>
                <a:ext uri="{FF2B5EF4-FFF2-40B4-BE49-F238E27FC236}">
                  <a16:creationId xmlns:a16="http://schemas.microsoft.com/office/drawing/2014/main" id="{0B092C2C-5B8B-97A0-E043-1E4494D1FCFA}"/>
                </a:ext>
              </a:extLst>
            </p:cNvPr>
            <p:cNvSpPr/>
            <p:nvPr/>
          </p:nvSpPr>
          <p:spPr>
            <a:xfrm>
              <a:off x="1104973" y="5952473"/>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sp>
          <p:nvSpPr>
            <p:cNvPr id="39" name="Google Shape;305;p7">
              <a:extLst>
                <a:ext uri="{FF2B5EF4-FFF2-40B4-BE49-F238E27FC236}">
                  <a16:creationId xmlns:a16="http://schemas.microsoft.com/office/drawing/2014/main" id="{D8193262-336C-F4DE-D300-2355EB53AD50}"/>
                </a:ext>
              </a:extLst>
            </p:cNvPr>
            <p:cNvSpPr/>
            <p:nvPr/>
          </p:nvSpPr>
          <p:spPr>
            <a:xfrm>
              <a:off x="3398124" y="5955784"/>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sp>
          <p:nvSpPr>
            <p:cNvPr id="42" name="Google Shape;307;p7">
              <a:extLst>
                <a:ext uri="{FF2B5EF4-FFF2-40B4-BE49-F238E27FC236}">
                  <a16:creationId xmlns:a16="http://schemas.microsoft.com/office/drawing/2014/main" id="{F08D902A-8EAD-FC4D-A026-6C24111082AA}"/>
                </a:ext>
              </a:extLst>
            </p:cNvPr>
            <p:cNvSpPr/>
            <p:nvPr/>
          </p:nvSpPr>
          <p:spPr>
            <a:xfrm>
              <a:off x="5600997" y="5955784"/>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sp>
          <p:nvSpPr>
            <p:cNvPr id="43" name="Google Shape;308;p7">
              <a:extLst>
                <a:ext uri="{FF2B5EF4-FFF2-40B4-BE49-F238E27FC236}">
                  <a16:creationId xmlns:a16="http://schemas.microsoft.com/office/drawing/2014/main" id="{856E75B6-7B2F-2A7F-8361-9B92829F6A8C}"/>
                </a:ext>
              </a:extLst>
            </p:cNvPr>
            <p:cNvSpPr/>
            <p:nvPr/>
          </p:nvSpPr>
          <p:spPr>
            <a:xfrm>
              <a:off x="7816574" y="5955784"/>
              <a:ext cx="792663" cy="663147"/>
            </a:xfrm>
            <a:prstGeom prst="ellipse">
              <a:avLst/>
            </a:prstGeom>
            <a:gradFill>
              <a:gsLst>
                <a:gs pos="0">
                  <a:srgbClr val="CCCCCC"/>
                </a:gs>
                <a:gs pos="50000">
                  <a:srgbClr val="C2C2C2"/>
                </a:gs>
                <a:gs pos="100000">
                  <a:srgbClr val="BABABA"/>
                </a:gs>
              </a:gsLst>
              <a:lin ang="5400000" scaled="0"/>
            </a:gra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pic>
          <p:nvPicPr>
            <p:cNvPr id="44" name="Picture 43" descr="A light bulb with rays of light&#10;&#10;Description automatically generated with low confidence">
              <a:extLst>
                <a:ext uri="{FF2B5EF4-FFF2-40B4-BE49-F238E27FC236}">
                  <a16:creationId xmlns:a16="http://schemas.microsoft.com/office/drawing/2014/main" id="{73098867-E584-0AD3-A193-11D74AB7B93D}"/>
                </a:ext>
              </a:extLst>
            </p:cNvPr>
            <p:cNvPicPr>
              <a:picLocks noChangeAspect="1"/>
            </p:cNvPicPr>
            <p:nvPr/>
          </p:nvPicPr>
          <p:blipFill>
            <a:blip r:embed="rId7"/>
            <a:stretch>
              <a:fillRect/>
            </a:stretch>
          </p:blipFill>
          <p:spPr>
            <a:xfrm>
              <a:off x="3519714" y="5899952"/>
              <a:ext cx="549481" cy="549481"/>
            </a:xfrm>
            <a:prstGeom prst="rect">
              <a:avLst/>
            </a:prstGeom>
          </p:spPr>
        </p:pic>
        <p:sp>
          <p:nvSpPr>
            <p:cNvPr id="45" name="Google Shape;309;p7">
              <a:extLst>
                <a:ext uri="{FF2B5EF4-FFF2-40B4-BE49-F238E27FC236}">
                  <a16:creationId xmlns:a16="http://schemas.microsoft.com/office/drawing/2014/main" id="{91641556-965D-6C0A-5036-B011D878A40F}"/>
                </a:ext>
              </a:extLst>
            </p:cNvPr>
            <p:cNvSpPr/>
            <p:nvPr/>
          </p:nvSpPr>
          <p:spPr>
            <a:xfrm>
              <a:off x="10135264" y="5955784"/>
              <a:ext cx="792663" cy="663147"/>
            </a:xfrm>
            <a:prstGeom prst="ellipse">
              <a:avLst/>
            </a:prstGeom>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Helvetica Neue Light"/>
                <a:ea typeface="Helvetica Neue Light"/>
                <a:cs typeface="Helvetica Neue Light"/>
                <a:sym typeface="Helvetica Neue Light"/>
              </a:endParaRPr>
            </a:p>
          </p:txBody>
        </p:sp>
        <p:pic>
          <p:nvPicPr>
            <p:cNvPr id="46" name="Picture 45" descr="A picture containing font, text, logo, symbol&#10;&#10;Description automatically generated">
              <a:extLst>
                <a:ext uri="{FF2B5EF4-FFF2-40B4-BE49-F238E27FC236}">
                  <a16:creationId xmlns:a16="http://schemas.microsoft.com/office/drawing/2014/main" id="{A8E568F6-FA5F-6EC8-FFA9-0B380E52DC5D}"/>
                </a:ext>
              </a:extLst>
            </p:cNvPr>
            <p:cNvPicPr>
              <a:picLocks noChangeAspect="1"/>
            </p:cNvPicPr>
            <p:nvPr/>
          </p:nvPicPr>
          <p:blipFill>
            <a:blip r:embed="rId8"/>
            <a:stretch>
              <a:fillRect/>
            </a:stretch>
          </p:blipFill>
          <p:spPr>
            <a:xfrm>
              <a:off x="5750167" y="5926620"/>
              <a:ext cx="496143" cy="496143"/>
            </a:xfrm>
            <a:prstGeom prst="rect">
              <a:avLst/>
            </a:prstGeom>
          </p:spPr>
        </p:pic>
        <p:pic>
          <p:nvPicPr>
            <p:cNvPr id="47" name="Google Shape;311;p7" descr="A picture containing table&#10;&#10;Description automatically generated">
              <a:extLst>
                <a:ext uri="{FF2B5EF4-FFF2-40B4-BE49-F238E27FC236}">
                  <a16:creationId xmlns:a16="http://schemas.microsoft.com/office/drawing/2014/main" id="{79B03985-DE7C-76E6-D93F-C71733BE5C17}"/>
                </a:ext>
              </a:extLst>
            </p:cNvPr>
            <p:cNvPicPr preferRelativeResize="0"/>
            <p:nvPr/>
          </p:nvPicPr>
          <p:blipFill rotWithShape="1">
            <a:blip r:embed="rId9">
              <a:alphaModFix/>
            </a:blip>
            <a:srcRect/>
            <a:stretch/>
          </p:blipFill>
          <p:spPr>
            <a:xfrm>
              <a:off x="10312521" y="5978549"/>
              <a:ext cx="438147" cy="438147"/>
            </a:xfrm>
            <a:prstGeom prst="rect">
              <a:avLst/>
            </a:prstGeom>
            <a:noFill/>
            <a:ln>
              <a:noFill/>
            </a:ln>
          </p:spPr>
        </p:pic>
        <p:pic>
          <p:nvPicPr>
            <p:cNvPr id="48" name="Picture 47" descr="A picture containing symbol, logo, font, graphics&#10;&#10;Description automatically generated">
              <a:extLst>
                <a:ext uri="{FF2B5EF4-FFF2-40B4-BE49-F238E27FC236}">
                  <a16:creationId xmlns:a16="http://schemas.microsoft.com/office/drawing/2014/main" id="{3C057E91-B7B4-0A75-4AB8-F51EE2C89FD4}"/>
                </a:ext>
              </a:extLst>
            </p:cNvPr>
            <p:cNvPicPr>
              <a:picLocks noChangeAspect="1"/>
            </p:cNvPicPr>
            <p:nvPr/>
          </p:nvPicPr>
          <p:blipFill>
            <a:blip r:embed="rId10"/>
            <a:stretch>
              <a:fillRect/>
            </a:stretch>
          </p:blipFill>
          <p:spPr>
            <a:xfrm>
              <a:off x="7940180" y="6039935"/>
              <a:ext cx="409498" cy="409498"/>
            </a:xfrm>
            <a:prstGeom prst="rect">
              <a:avLst/>
            </a:prstGeom>
          </p:spPr>
        </p:pic>
        <p:pic>
          <p:nvPicPr>
            <p:cNvPr id="49" name="Google Shape;306;p7" descr="A picture containing drawing, light, window&#10;&#10;Description automatically generated">
              <a:extLst>
                <a:ext uri="{FF2B5EF4-FFF2-40B4-BE49-F238E27FC236}">
                  <a16:creationId xmlns:a16="http://schemas.microsoft.com/office/drawing/2014/main" id="{201D17CD-00E8-79BC-4AAC-2F423B5A43AD}"/>
                </a:ext>
              </a:extLst>
            </p:cNvPr>
            <p:cNvPicPr preferRelativeResize="0"/>
            <p:nvPr/>
          </p:nvPicPr>
          <p:blipFill rotWithShape="1">
            <a:blip r:embed="rId11">
              <a:alphaModFix/>
            </a:blip>
            <a:srcRect/>
            <a:stretch/>
          </p:blipFill>
          <p:spPr>
            <a:xfrm>
              <a:off x="1301466" y="5976927"/>
              <a:ext cx="423379" cy="423379"/>
            </a:xfrm>
            <a:prstGeom prst="rect">
              <a:avLst/>
            </a:prstGeom>
            <a:noFill/>
            <a:ln>
              <a:noFill/>
            </a:ln>
          </p:spPr>
        </p:pic>
        <p:grpSp>
          <p:nvGrpSpPr>
            <p:cNvPr id="50" name="Google Shape;313;p7">
              <a:extLst>
                <a:ext uri="{FF2B5EF4-FFF2-40B4-BE49-F238E27FC236}">
                  <a16:creationId xmlns:a16="http://schemas.microsoft.com/office/drawing/2014/main" id="{476D2C30-BC47-C790-ACFD-722D8E452A21}"/>
                </a:ext>
              </a:extLst>
            </p:cNvPr>
            <p:cNvGrpSpPr/>
            <p:nvPr/>
          </p:nvGrpSpPr>
          <p:grpSpPr>
            <a:xfrm>
              <a:off x="186173" y="6329235"/>
              <a:ext cx="11655289" cy="325098"/>
              <a:chOff x="220717" y="6232123"/>
              <a:chExt cx="11655289" cy="435008"/>
            </a:xfrm>
          </p:grpSpPr>
          <p:sp>
            <p:nvSpPr>
              <p:cNvPr id="51" name="Google Shape;314;p7">
                <a:extLst>
                  <a:ext uri="{FF2B5EF4-FFF2-40B4-BE49-F238E27FC236}">
                    <a16:creationId xmlns:a16="http://schemas.microsoft.com/office/drawing/2014/main" id="{EE22CB57-1BA3-360F-343A-263B7DB10C93}"/>
                  </a:ext>
                </a:extLst>
              </p:cNvPr>
              <p:cNvSpPr/>
              <p:nvPr/>
            </p:nvSpPr>
            <p:spPr>
              <a:xfrm>
                <a:off x="220717" y="6232125"/>
                <a:ext cx="11655289" cy="435006"/>
              </a:xfrm>
              <a:prstGeom prst="roundRect">
                <a:avLst>
                  <a:gd name="adj" fmla="val 50000"/>
                </a:avLst>
              </a:prstGeom>
              <a:solidFill>
                <a:srgbClr val="BFBFBF"/>
              </a:solidFill>
              <a:ln w="381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Helvetica Neue Light"/>
                  <a:ea typeface="Helvetica Neue Light"/>
                  <a:cs typeface="Helvetica Neue Light"/>
                  <a:sym typeface="Helvetica Neue Light"/>
                </a:endParaRPr>
              </a:p>
            </p:txBody>
          </p:sp>
          <p:cxnSp>
            <p:nvCxnSpPr>
              <p:cNvPr id="52" name="Google Shape;315;p7">
                <a:extLst>
                  <a:ext uri="{FF2B5EF4-FFF2-40B4-BE49-F238E27FC236}">
                    <a16:creationId xmlns:a16="http://schemas.microsoft.com/office/drawing/2014/main" id="{DB47D34D-411B-A19F-B00F-DA76208BF226}"/>
                  </a:ext>
                </a:extLst>
              </p:cNvPr>
              <p:cNvCxnSpPr/>
              <p:nvPr/>
            </p:nvCxnSpPr>
            <p:spPr>
              <a:xfrm>
                <a:off x="2781892" y="6232123"/>
                <a:ext cx="0" cy="435006"/>
              </a:xfrm>
              <a:prstGeom prst="straightConnector1">
                <a:avLst/>
              </a:prstGeom>
              <a:noFill/>
              <a:ln w="38100" cap="flat" cmpd="sng">
                <a:solidFill>
                  <a:srgbClr val="7F7F7F"/>
                </a:solidFill>
                <a:prstDash val="solid"/>
                <a:miter lim="800000"/>
                <a:headEnd type="none" w="sm" len="sm"/>
                <a:tailEnd type="none" w="sm" len="sm"/>
              </a:ln>
            </p:spPr>
          </p:cxnSp>
          <p:cxnSp>
            <p:nvCxnSpPr>
              <p:cNvPr id="53" name="Google Shape;316;p7">
                <a:extLst>
                  <a:ext uri="{FF2B5EF4-FFF2-40B4-BE49-F238E27FC236}">
                    <a16:creationId xmlns:a16="http://schemas.microsoft.com/office/drawing/2014/main" id="{769901BB-FF49-B291-A520-8B13921109F5}"/>
                  </a:ext>
                </a:extLst>
              </p:cNvPr>
              <p:cNvCxnSpPr/>
              <p:nvPr/>
            </p:nvCxnSpPr>
            <p:spPr>
              <a:xfrm>
                <a:off x="4944772" y="6232125"/>
                <a:ext cx="0" cy="435006"/>
              </a:xfrm>
              <a:prstGeom prst="straightConnector1">
                <a:avLst/>
              </a:prstGeom>
              <a:noFill/>
              <a:ln w="38100" cap="flat" cmpd="sng">
                <a:solidFill>
                  <a:srgbClr val="7F7F7F"/>
                </a:solidFill>
                <a:prstDash val="solid"/>
                <a:miter lim="800000"/>
                <a:headEnd type="none" w="sm" len="sm"/>
                <a:tailEnd type="none" w="sm" len="sm"/>
              </a:ln>
            </p:spPr>
          </p:cxnSp>
          <p:cxnSp>
            <p:nvCxnSpPr>
              <p:cNvPr id="54" name="Google Shape;317;p7">
                <a:extLst>
                  <a:ext uri="{FF2B5EF4-FFF2-40B4-BE49-F238E27FC236}">
                    <a16:creationId xmlns:a16="http://schemas.microsoft.com/office/drawing/2014/main" id="{71A4FA28-5D87-3C93-24F2-66C21371546F}"/>
                  </a:ext>
                </a:extLst>
              </p:cNvPr>
              <p:cNvCxnSpPr/>
              <p:nvPr/>
            </p:nvCxnSpPr>
            <p:spPr>
              <a:xfrm>
                <a:off x="7107652" y="6232123"/>
                <a:ext cx="0" cy="435006"/>
              </a:xfrm>
              <a:prstGeom prst="straightConnector1">
                <a:avLst/>
              </a:prstGeom>
              <a:noFill/>
              <a:ln w="38100" cap="flat" cmpd="sng">
                <a:solidFill>
                  <a:srgbClr val="7F7F7F"/>
                </a:solidFill>
                <a:prstDash val="solid"/>
                <a:miter lim="800000"/>
                <a:headEnd type="none" w="sm" len="sm"/>
                <a:tailEnd type="none" w="sm" len="sm"/>
              </a:ln>
            </p:spPr>
          </p:cxnSp>
          <p:cxnSp>
            <p:nvCxnSpPr>
              <p:cNvPr id="55" name="Google Shape;318;p7">
                <a:extLst>
                  <a:ext uri="{FF2B5EF4-FFF2-40B4-BE49-F238E27FC236}">
                    <a16:creationId xmlns:a16="http://schemas.microsoft.com/office/drawing/2014/main" id="{A6186B95-144B-45B9-B151-1FBE6B8F20AF}"/>
                  </a:ext>
                </a:extLst>
              </p:cNvPr>
              <p:cNvCxnSpPr/>
              <p:nvPr/>
            </p:nvCxnSpPr>
            <p:spPr>
              <a:xfrm>
                <a:off x="9270531" y="6232123"/>
                <a:ext cx="0" cy="435006"/>
              </a:xfrm>
              <a:prstGeom prst="straightConnector1">
                <a:avLst/>
              </a:prstGeom>
              <a:noFill/>
              <a:ln w="38100" cap="flat" cmpd="sng">
                <a:solidFill>
                  <a:srgbClr val="7F7F7F"/>
                </a:solidFill>
                <a:prstDash val="solid"/>
                <a:miter lim="800000"/>
                <a:headEnd type="none" w="sm" len="sm"/>
                <a:tailEnd type="none" w="sm" len="sm"/>
              </a:ln>
            </p:spPr>
          </p:cxnSp>
          <p:sp>
            <p:nvSpPr>
              <p:cNvPr id="56" name="Google Shape;319;p7">
                <a:extLst>
                  <a:ext uri="{FF2B5EF4-FFF2-40B4-BE49-F238E27FC236}">
                    <a16:creationId xmlns:a16="http://schemas.microsoft.com/office/drawing/2014/main" id="{EC4F8DCA-4DC7-AD2F-9066-9E46B1F5B01D}"/>
                  </a:ext>
                </a:extLst>
              </p:cNvPr>
              <p:cNvSpPr txBox="1"/>
              <p:nvPr/>
            </p:nvSpPr>
            <p:spPr>
              <a:xfrm>
                <a:off x="395585" y="6267614"/>
                <a:ext cx="2318480"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Problem Statement</a:t>
                </a:r>
                <a:endParaRPr sz="1100" dirty="0"/>
              </a:p>
            </p:txBody>
          </p:sp>
          <p:sp>
            <p:nvSpPr>
              <p:cNvPr id="57" name="Google Shape;320;p7">
                <a:extLst>
                  <a:ext uri="{FF2B5EF4-FFF2-40B4-BE49-F238E27FC236}">
                    <a16:creationId xmlns:a16="http://schemas.microsoft.com/office/drawing/2014/main" id="{C62B262C-9166-145D-FFEC-E08846C52E8C}"/>
                  </a:ext>
                </a:extLst>
              </p:cNvPr>
              <p:cNvSpPr txBox="1"/>
              <p:nvPr/>
            </p:nvSpPr>
            <p:spPr>
              <a:xfrm>
                <a:off x="2852181" y="6267614"/>
                <a:ext cx="2102563"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Solution </a:t>
                </a:r>
                <a:endParaRPr sz="1100" dirty="0"/>
              </a:p>
            </p:txBody>
          </p:sp>
          <p:sp>
            <p:nvSpPr>
              <p:cNvPr id="58" name="Google Shape;321;p7">
                <a:extLst>
                  <a:ext uri="{FF2B5EF4-FFF2-40B4-BE49-F238E27FC236}">
                    <a16:creationId xmlns:a16="http://schemas.microsoft.com/office/drawing/2014/main" id="{0A5C7896-583F-4319-297E-97733A2807D5}"/>
                  </a:ext>
                </a:extLst>
              </p:cNvPr>
              <p:cNvSpPr txBox="1"/>
              <p:nvPr/>
            </p:nvSpPr>
            <p:spPr>
              <a:xfrm>
                <a:off x="4876943" y="6267612"/>
                <a:ext cx="2318480"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External Analysis</a:t>
                </a:r>
                <a:endParaRPr sz="1050" dirty="0">
                  <a:solidFill>
                    <a:schemeClr val="lt1"/>
                  </a:solidFill>
                  <a:latin typeface="Helvetica Neue Light"/>
                  <a:ea typeface="Helvetica Neue Light"/>
                  <a:cs typeface="Helvetica Neue Light"/>
                  <a:sym typeface="Helvetica Neue Light"/>
                </a:endParaRPr>
              </a:p>
            </p:txBody>
          </p:sp>
          <p:sp>
            <p:nvSpPr>
              <p:cNvPr id="59" name="Google Shape;322;p7">
                <a:extLst>
                  <a:ext uri="{FF2B5EF4-FFF2-40B4-BE49-F238E27FC236}">
                    <a16:creationId xmlns:a16="http://schemas.microsoft.com/office/drawing/2014/main" id="{512AD552-F0CA-3AF4-72C4-6FCB6B01F5C2}"/>
                  </a:ext>
                </a:extLst>
              </p:cNvPr>
              <p:cNvSpPr txBox="1"/>
              <p:nvPr/>
            </p:nvSpPr>
            <p:spPr>
              <a:xfrm>
                <a:off x="9420724" y="6267612"/>
                <a:ext cx="2125646"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Mockup</a:t>
                </a:r>
                <a:endParaRPr sz="1100" dirty="0"/>
              </a:p>
            </p:txBody>
          </p:sp>
          <p:sp>
            <p:nvSpPr>
              <p:cNvPr id="60" name="Google Shape;323;p7">
                <a:extLst>
                  <a:ext uri="{FF2B5EF4-FFF2-40B4-BE49-F238E27FC236}">
                    <a16:creationId xmlns:a16="http://schemas.microsoft.com/office/drawing/2014/main" id="{D142F72F-DC04-5D64-1936-1447A51732A7}"/>
                  </a:ext>
                </a:extLst>
              </p:cNvPr>
              <p:cNvSpPr txBox="1"/>
              <p:nvPr/>
            </p:nvSpPr>
            <p:spPr>
              <a:xfrm>
                <a:off x="7195423" y="6267612"/>
                <a:ext cx="1988047"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lt1"/>
                    </a:solidFill>
                    <a:latin typeface="Helvetica Neue Light"/>
                    <a:ea typeface="Helvetica Neue Light"/>
                    <a:cs typeface="Helvetica Neue Light"/>
                    <a:sym typeface="Helvetica Neue Light"/>
                  </a:rPr>
                  <a:t>Next Steps</a:t>
                </a:r>
                <a:endParaRPr sz="1100" dirty="0"/>
              </a:p>
            </p:txBody>
          </p:sp>
        </p:grpSp>
      </p:grpSp>
      <p:sp>
        <p:nvSpPr>
          <p:cNvPr id="2" name="TextBox 1">
            <a:extLst>
              <a:ext uri="{FF2B5EF4-FFF2-40B4-BE49-F238E27FC236}">
                <a16:creationId xmlns:a16="http://schemas.microsoft.com/office/drawing/2014/main" id="{89BDB1DB-10B2-CE6E-7BAA-4882D4BCFB3A}"/>
              </a:ext>
            </a:extLst>
          </p:cNvPr>
          <p:cNvSpPr txBox="1"/>
          <p:nvPr/>
        </p:nvSpPr>
        <p:spPr>
          <a:xfrm>
            <a:off x="1041170" y="2491701"/>
            <a:ext cx="4641151" cy="1200329"/>
          </a:xfrm>
          <a:prstGeom prst="rect">
            <a:avLst/>
          </a:prstGeom>
          <a:noFill/>
        </p:spPr>
        <p:txBody>
          <a:bodyPr wrap="square" rtlCol="0">
            <a:spAutoFit/>
          </a:bodyPr>
          <a:lstStyle/>
          <a:p>
            <a:pPr algn="ctr"/>
            <a:r>
              <a:rPr lang="en-CA" sz="3600" dirty="0"/>
              <a:t>SEE MOCKUP IN GITHUB README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21"/>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6"/>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21" grpId="0"/>
      <p:bldP spid="61" grpId="0" animBg="1"/>
      <p:bldP spid="25" grpId="1"/>
      <p:bldP spid="27" grpId="0" animBg="1"/>
      <p:bldP spid="28" grpId="0" animBg="1"/>
      <p:bldP spid="29" grpId="0" animBg="1"/>
      <p:bldP spid="30" grpId="0" animBg="1"/>
      <p:bldP spid="31" grpId="0" animBg="1"/>
      <p:bldP spid="34" grpId="0" animBg="1"/>
      <p:bldP spid="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8;p6">
            <a:extLst>
              <a:ext uri="{FF2B5EF4-FFF2-40B4-BE49-F238E27FC236}">
                <a16:creationId xmlns:a16="http://schemas.microsoft.com/office/drawing/2014/main" id="{0C43E8AF-BAB2-35A2-7AE6-04836DBF0C7D}"/>
              </a:ext>
            </a:extLst>
          </p:cNvPr>
          <p:cNvSpPr/>
          <p:nvPr/>
        </p:nvSpPr>
        <p:spPr>
          <a:xfrm>
            <a:off x="186173" y="352642"/>
            <a:ext cx="11011011" cy="675874"/>
          </a:xfrm>
          <a:prstGeom prst="parallelogram">
            <a:avLst>
              <a:gd name="adj" fmla="val 25000"/>
            </a:avLst>
          </a:prstGeom>
          <a:solidFill>
            <a:schemeClr val="accent1">
              <a:lumMod val="40000"/>
              <a:lumOff val="60000"/>
            </a:schemeClr>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 name="Google Shape;209;p5">
            <a:extLst>
              <a:ext uri="{FF2B5EF4-FFF2-40B4-BE49-F238E27FC236}">
                <a16:creationId xmlns:a16="http://schemas.microsoft.com/office/drawing/2014/main" id="{FC2F4C89-F53D-D7BD-B865-5F05ADDF2FA7}"/>
              </a:ext>
            </a:extLst>
          </p:cNvPr>
          <p:cNvSpPr txBox="1"/>
          <p:nvPr/>
        </p:nvSpPr>
        <p:spPr>
          <a:xfrm>
            <a:off x="486136" y="335666"/>
            <a:ext cx="979420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1" dirty="0">
                <a:solidFill>
                  <a:schemeClr val="dk1"/>
                </a:solidFill>
                <a:latin typeface="Helvetica Neue Light"/>
                <a:sym typeface="Helvetica Neue Light"/>
              </a:rPr>
              <a:t>Appendix</a:t>
            </a:r>
            <a:endParaRPr lang="en-US" b="1" i="1" dirty="0">
              <a:solidFill>
                <a:schemeClr val="dk1"/>
              </a:solidFill>
            </a:endParaRPr>
          </a:p>
        </p:txBody>
      </p:sp>
      <p:sp>
        <p:nvSpPr>
          <p:cNvPr id="10" name="TextBox 9">
            <a:extLst>
              <a:ext uri="{FF2B5EF4-FFF2-40B4-BE49-F238E27FC236}">
                <a16:creationId xmlns:a16="http://schemas.microsoft.com/office/drawing/2014/main" id="{F440B696-754D-0F99-B6E9-CEE2F8C62A9E}"/>
              </a:ext>
            </a:extLst>
          </p:cNvPr>
          <p:cNvSpPr txBox="1"/>
          <p:nvPr/>
        </p:nvSpPr>
        <p:spPr>
          <a:xfrm>
            <a:off x="2644418" y="4151782"/>
            <a:ext cx="6094520" cy="307777"/>
          </a:xfrm>
          <a:prstGeom prst="rect">
            <a:avLst/>
          </a:prstGeom>
          <a:noFill/>
        </p:spPr>
        <p:txBody>
          <a:bodyPr wrap="square">
            <a:spAutoFit/>
          </a:bodyPr>
          <a:lstStyle/>
          <a:p>
            <a:endParaRPr lang="en-CA"/>
          </a:p>
        </p:txBody>
      </p:sp>
    </p:spTree>
    <p:extLst>
      <p:ext uri="{BB962C8B-B14F-4D97-AF65-F5344CB8AC3E}">
        <p14:creationId xmlns:p14="http://schemas.microsoft.com/office/powerpoint/2010/main" val="1538784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8;p6">
            <a:extLst>
              <a:ext uri="{FF2B5EF4-FFF2-40B4-BE49-F238E27FC236}">
                <a16:creationId xmlns:a16="http://schemas.microsoft.com/office/drawing/2014/main" id="{0C43E8AF-BAB2-35A2-7AE6-04836DBF0C7D}"/>
              </a:ext>
            </a:extLst>
          </p:cNvPr>
          <p:cNvSpPr/>
          <p:nvPr/>
        </p:nvSpPr>
        <p:spPr>
          <a:xfrm>
            <a:off x="186173" y="352642"/>
            <a:ext cx="11011011" cy="675874"/>
          </a:xfrm>
          <a:prstGeom prst="parallelogram">
            <a:avLst>
              <a:gd name="adj" fmla="val 25000"/>
            </a:avLst>
          </a:prstGeom>
          <a:solidFill>
            <a:schemeClr val="accent1">
              <a:lumMod val="40000"/>
              <a:lumOff val="60000"/>
            </a:schemeClr>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 name="Google Shape;209;p5">
            <a:extLst>
              <a:ext uri="{FF2B5EF4-FFF2-40B4-BE49-F238E27FC236}">
                <a16:creationId xmlns:a16="http://schemas.microsoft.com/office/drawing/2014/main" id="{FC2F4C89-F53D-D7BD-B865-5F05ADDF2FA7}"/>
              </a:ext>
            </a:extLst>
          </p:cNvPr>
          <p:cNvSpPr txBox="1"/>
          <p:nvPr/>
        </p:nvSpPr>
        <p:spPr>
          <a:xfrm>
            <a:off x="486136" y="335666"/>
            <a:ext cx="979420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1">
                <a:solidFill>
                  <a:schemeClr val="dk1"/>
                </a:solidFill>
                <a:latin typeface="Helvetica Neue Light"/>
                <a:sym typeface="Helvetica Neue Light"/>
              </a:rPr>
              <a:t>CITATIONS</a:t>
            </a:r>
            <a:endParaRPr lang="en-US" b="1" i="1">
              <a:solidFill>
                <a:schemeClr val="dk1"/>
              </a:solidFill>
            </a:endParaRPr>
          </a:p>
        </p:txBody>
      </p:sp>
      <p:sp>
        <p:nvSpPr>
          <p:cNvPr id="4" name="TextBox 3">
            <a:extLst>
              <a:ext uri="{FF2B5EF4-FFF2-40B4-BE49-F238E27FC236}">
                <a16:creationId xmlns:a16="http://schemas.microsoft.com/office/drawing/2014/main" id="{054AD15D-AF7D-F2CD-2E0F-3B18F33A7618}"/>
              </a:ext>
            </a:extLst>
          </p:cNvPr>
          <p:cNvSpPr txBox="1"/>
          <p:nvPr/>
        </p:nvSpPr>
        <p:spPr>
          <a:xfrm>
            <a:off x="354097" y="1178914"/>
            <a:ext cx="9521952" cy="7717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050" dirty="0"/>
              <a:t>“ArcGIS Online.” </a:t>
            </a:r>
            <a:r>
              <a:rPr lang="en-US" sz="1050" i="1" dirty="0" err="1"/>
              <a:t>Arcgis.Com</a:t>
            </a:r>
            <a:r>
              <a:rPr lang="en-US" sz="1050" dirty="0"/>
              <a:t>, </a:t>
            </a:r>
            <a:r>
              <a:rPr lang="en-US" sz="1050" dirty="0">
                <a:solidFill>
                  <a:srgbClr val="0563C1"/>
                </a:solidFill>
                <a:hlinkClick r:id="rId2"/>
              </a:rPr>
              <a:t>www.arcgis.com/index.html</a:t>
            </a:r>
            <a:r>
              <a:rPr lang="en-US" sz="1050" dirty="0"/>
              <a:t>. Accessed 5 June 2023. </a:t>
            </a:r>
          </a:p>
          <a:p>
            <a:endParaRPr lang="en-US" sz="1050" dirty="0"/>
          </a:p>
          <a:p>
            <a:r>
              <a:rPr lang="en-US" sz="1050" dirty="0"/>
              <a:t>2.       “Artificial Intelligence Procedure Consultation.” </a:t>
            </a:r>
            <a:r>
              <a:rPr lang="en-US" sz="1050" i="1" dirty="0"/>
              <a:t>Artificial Intelligence Procedure Consultation- Toronto Police Service</a:t>
            </a:r>
            <a:r>
              <a:rPr lang="en-US" sz="1050" dirty="0"/>
              <a:t>, </a:t>
            </a:r>
            <a:r>
              <a:rPr lang="en-US" sz="1050" dirty="0">
                <a:solidFill>
                  <a:srgbClr val="0563C1"/>
                </a:solidFill>
                <a:hlinkClick r:id="rId3"/>
              </a:rPr>
              <a:t>www.tps.ca/police-reform/artificial-intelligence-procedure-consultation/</a:t>
            </a:r>
            <a:r>
              <a:rPr lang="en-US" sz="1050" dirty="0"/>
              <a:t>. Accessed 5 June 2023. </a:t>
            </a:r>
          </a:p>
          <a:p>
            <a:endParaRPr lang="en-US" sz="1050" dirty="0"/>
          </a:p>
          <a:p>
            <a:r>
              <a:rPr lang="en-US" sz="1050" dirty="0"/>
              <a:t>4.      “Data Analytics.” </a:t>
            </a:r>
            <a:r>
              <a:rPr lang="en-US" sz="1050" i="1" dirty="0"/>
              <a:t>Toronto Police Service Public Safety Data Portal</a:t>
            </a:r>
            <a:r>
              <a:rPr lang="en-US" sz="1050" dirty="0"/>
              <a:t>, data.torontopolice.on.ca/pages/data- </a:t>
            </a:r>
          </a:p>
          <a:p>
            <a:r>
              <a:rPr lang="en-US" sz="1050" dirty="0"/>
              <a:t>       analytics. Accessed 5 June 2023.</a:t>
            </a:r>
          </a:p>
          <a:p>
            <a:endParaRPr lang="en-US" sz="1050" dirty="0"/>
          </a:p>
          <a:p>
            <a:pPr marL="228600" indent="-228600">
              <a:buChar char="•"/>
            </a:pPr>
            <a:endParaRPr lang="en-US" sz="1050" dirty="0"/>
          </a:p>
          <a:p>
            <a:r>
              <a:rPr lang="en-US" sz="1050" dirty="0"/>
              <a:t>5.      “Free Icons and Stickers - Millions of Images to Download.” </a:t>
            </a:r>
            <a:r>
              <a:rPr lang="en-US" sz="1050" i="1" dirty="0" err="1"/>
              <a:t>Flaticon</a:t>
            </a:r>
            <a:r>
              <a:rPr lang="en-US" sz="1050" dirty="0"/>
              <a:t>, </a:t>
            </a:r>
            <a:r>
              <a:rPr lang="en-US" sz="1050" dirty="0">
                <a:solidFill>
                  <a:srgbClr val="0563C1"/>
                </a:solidFill>
                <a:hlinkClick r:id="rId4"/>
              </a:rPr>
              <a:t>www.flaticon.com/</a:t>
            </a:r>
            <a:r>
              <a:rPr lang="en-US" sz="1050" dirty="0"/>
              <a:t>. Accessed 5 June 2023. </a:t>
            </a:r>
          </a:p>
          <a:p>
            <a:endParaRPr lang="en-US" sz="1050" dirty="0"/>
          </a:p>
          <a:p>
            <a:r>
              <a:rPr lang="en-US" sz="1050" dirty="0"/>
              <a:t>6.      “Intergraph Computer-Aided Dispatch (I/CAD).” </a:t>
            </a:r>
            <a:r>
              <a:rPr lang="en-US" sz="1050" i="1" dirty="0"/>
              <a:t>Hexagon</a:t>
            </a:r>
            <a:r>
              <a:rPr lang="en-US" sz="1050" dirty="0"/>
              <a:t>, hexagon.com/products/</a:t>
            </a:r>
            <a:r>
              <a:rPr lang="en-US" sz="1050" dirty="0" err="1"/>
              <a:t>intergraph</a:t>
            </a:r>
            <a:r>
              <a:rPr lang="en-US" sz="1050" dirty="0"/>
              <a:t>-computer-aided-dispatch. Accessed 5 June 2023. </a:t>
            </a:r>
          </a:p>
          <a:p>
            <a:pPr marL="228600" indent="-228600">
              <a:buAutoNum type="arabicPeriod"/>
            </a:pPr>
            <a:endParaRPr lang="en-US" sz="1050" dirty="0"/>
          </a:p>
          <a:p>
            <a:r>
              <a:rPr lang="en-US" sz="1050" dirty="0"/>
              <a:t>7.        </a:t>
            </a:r>
            <a:r>
              <a:rPr lang="en-US" sz="1050" i="1" dirty="0"/>
              <a:t>Romeo-</a:t>
            </a:r>
            <a:r>
              <a:rPr lang="en-US" sz="1050" i="1" dirty="0" err="1"/>
              <a:t>Beehler</a:t>
            </a:r>
            <a:r>
              <a:rPr lang="en-US" sz="1050" dirty="0"/>
              <a:t>. “Review of Toronto Police Service – Opportunities to Support More Effective Responses to Calls for Service.” </a:t>
            </a:r>
            <a:r>
              <a:rPr lang="en-US" sz="1050" i="1" dirty="0"/>
              <a:t>Toronto Auditor General</a:t>
            </a:r>
            <a:r>
              <a:rPr lang="en-US" sz="1050" dirty="0"/>
              <a:t>, 14 June 2022, </a:t>
            </a:r>
            <a:r>
              <a:rPr lang="en-US" sz="1050" dirty="0">
                <a:hlinkClick r:id="rId5"/>
              </a:rPr>
              <a:t>www.torontoauditor.ca/report/review-of-toronto-police-service-opportunities-to-support-more-effective-responses-to-calls-for-service/</a:t>
            </a:r>
            <a:r>
              <a:rPr lang="en-US" sz="1050" dirty="0"/>
              <a:t>. </a:t>
            </a:r>
          </a:p>
          <a:p>
            <a:endParaRPr lang="en-US" sz="1050" dirty="0"/>
          </a:p>
          <a:p>
            <a:r>
              <a:rPr lang="en-US" sz="1050" i="1" dirty="0"/>
              <a:t>8.      Romeo-</a:t>
            </a:r>
            <a:r>
              <a:rPr lang="en-US" sz="1050" i="1" dirty="0" err="1"/>
              <a:t>Beehler</a:t>
            </a:r>
            <a:r>
              <a:rPr lang="en-US" sz="1050" dirty="0"/>
              <a:t>, </a:t>
            </a:r>
            <a:r>
              <a:rPr lang="en-US" sz="1050" dirty="0">
                <a:hlinkClick r:id="rId6"/>
              </a:rPr>
              <a:t>www.toronto.ca/legdocs/mmis/2022/au/bgrd/backgroundfile-228234.pdf</a:t>
            </a:r>
            <a:r>
              <a:rPr lang="en-US" sz="1050" dirty="0"/>
              <a:t>, 14 June 2022, Accessed 5 June 2023. </a:t>
            </a:r>
          </a:p>
          <a:p>
            <a:endParaRPr lang="en-US" sz="1050" dirty="0"/>
          </a:p>
          <a:p>
            <a:r>
              <a:rPr lang="en-US" sz="1050" dirty="0"/>
              <a:t>9.       “Shooting and Firearm Discharges Open Data.” </a:t>
            </a:r>
            <a:r>
              <a:rPr lang="en-US" sz="1050" i="1" dirty="0"/>
              <a:t>Toronto Police Service Public Safety Data Portal</a:t>
            </a:r>
            <a:r>
              <a:rPr lang="en-US" sz="1050" dirty="0"/>
              <a:t>, data.torontopolice.on.ca/datasets/</a:t>
            </a:r>
            <a:r>
              <a:rPr lang="en-US" sz="1050" dirty="0" err="1"/>
              <a:t>TorontoPS</a:t>
            </a:r>
            <a:r>
              <a:rPr lang="en-US" sz="1050" dirty="0"/>
              <a:t>::shooting-and-firearm-discharges-open-data/</a:t>
            </a:r>
            <a:r>
              <a:rPr lang="en-US" sz="1050" dirty="0" err="1"/>
              <a:t>explore?location</a:t>
            </a:r>
            <a:r>
              <a:rPr lang="en-US" sz="1050" dirty="0"/>
              <a:t>=43.696050%2C-79.363765%2C10.00. Accessed 5 June 2023. </a:t>
            </a:r>
          </a:p>
          <a:p>
            <a:endParaRPr lang="en-US" sz="1050" dirty="0"/>
          </a:p>
          <a:p>
            <a:r>
              <a:rPr lang="en-US" sz="1050" dirty="0"/>
              <a:t>10.       SWOT Analysis of the Metropolitan Police Department Example.” </a:t>
            </a:r>
            <a:r>
              <a:rPr lang="en-US" sz="1050" i="1" dirty="0"/>
              <a:t>Free Essays - </a:t>
            </a:r>
            <a:r>
              <a:rPr lang="en-US" sz="1050" i="1" dirty="0" err="1"/>
              <a:t>PhDessay.Com</a:t>
            </a:r>
            <a:r>
              <a:rPr lang="en-US" sz="1050" dirty="0"/>
              <a:t>, 17 Aug. 2022, phdessay.com/swot-analysis-of-the-metropolitan-police-department/. </a:t>
            </a:r>
          </a:p>
          <a:p>
            <a:endParaRPr lang="en-US" sz="1050" dirty="0"/>
          </a:p>
          <a:p>
            <a:r>
              <a:rPr lang="en-US" sz="1050" dirty="0"/>
              <a:t>11. “Use of Artificial Intelligence Technology.” </a:t>
            </a:r>
            <a:r>
              <a:rPr lang="en-US" sz="1050" i="1" dirty="0"/>
              <a:t>Toronto Police Services Board</a:t>
            </a:r>
            <a:r>
              <a:rPr lang="en-US" sz="1050" dirty="0"/>
              <a:t>, 19 May 2022, tpsb.ca/policies-by-laws/board-policies/195-use-of-artificial-intelligence-technology. </a:t>
            </a:r>
          </a:p>
          <a:p>
            <a:endParaRPr lang="en-US" sz="1050" dirty="0"/>
          </a:p>
          <a:p>
            <a:endParaRPr lang="en-US" sz="1050" dirty="0"/>
          </a:p>
          <a:p>
            <a:r>
              <a:rPr lang="en-US" sz="1050" dirty="0"/>
              <a:t>12. “Use of New Artificial Intelligence Technology Policy - Public Consultation.” </a:t>
            </a:r>
            <a:r>
              <a:rPr lang="en-US" sz="1050" i="1" dirty="0"/>
              <a:t>Toronto Police Services Board - Artificial Intelligence Technologies Policy - Public Consultation</a:t>
            </a:r>
            <a:r>
              <a:rPr lang="en-US" sz="1050" dirty="0"/>
              <a:t>, 5 Aug. 2022, tpsb.ca/ai. </a:t>
            </a:r>
          </a:p>
          <a:p>
            <a:endParaRPr lang="en-US" sz="1100" dirty="0"/>
          </a:p>
          <a:p>
            <a:endParaRPr lang="en-US" dirty="0"/>
          </a:p>
          <a:p>
            <a:endParaRPr lang="en-US" sz="1050" dirty="0"/>
          </a:p>
          <a:p>
            <a:endParaRPr lang="en-US" sz="1200" dirty="0"/>
          </a:p>
          <a:p>
            <a:endParaRPr lang="en-US" dirty="0"/>
          </a:p>
          <a:p>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endParaRPr lang="en-US" dirty="0"/>
          </a:p>
          <a:p>
            <a:endParaRPr lang="en-US" dirty="0"/>
          </a:p>
        </p:txBody>
      </p:sp>
      <p:sp>
        <p:nvSpPr>
          <p:cNvPr id="10" name="TextBox 9">
            <a:extLst>
              <a:ext uri="{FF2B5EF4-FFF2-40B4-BE49-F238E27FC236}">
                <a16:creationId xmlns:a16="http://schemas.microsoft.com/office/drawing/2014/main" id="{F440B696-754D-0F99-B6E9-CEE2F8C62A9E}"/>
              </a:ext>
            </a:extLst>
          </p:cNvPr>
          <p:cNvSpPr txBox="1"/>
          <p:nvPr/>
        </p:nvSpPr>
        <p:spPr>
          <a:xfrm>
            <a:off x="2644418" y="4151782"/>
            <a:ext cx="6094520" cy="307777"/>
          </a:xfrm>
          <a:prstGeom prst="rect">
            <a:avLst/>
          </a:prstGeom>
          <a:noFill/>
        </p:spPr>
        <p:txBody>
          <a:bodyPr wrap="square">
            <a:spAutoFit/>
          </a:bodyPr>
          <a:lstStyle/>
          <a:p>
            <a:endParaRPr lang="en-CA"/>
          </a:p>
        </p:txBody>
      </p:sp>
    </p:spTree>
    <p:extLst>
      <p:ext uri="{BB962C8B-B14F-4D97-AF65-F5344CB8AC3E}">
        <p14:creationId xmlns:p14="http://schemas.microsoft.com/office/powerpoint/2010/main" val="108895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8;p6">
            <a:extLst>
              <a:ext uri="{FF2B5EF4-FFF2-40B4-BE49-F238E27FC236}">
                <a16:creationId xmlns:a16="http://schemas.microsoft.com/office/drawing/2014/main" id="{B209A701-80F0-5B47-A00E-FB1DB6A67CF9}"/>
              </a:ext>
            </a:extLst>
          </p:cNvPr>
          <p:cNvSpPr/>
          <p:nvPr/>
        </p:nvSpPr>
        <p:spPr>
          <a:xfrm>
            <a:off x="186173" y="352642"/>
            <a:ext cx="11011011" cy="675874"/>
          </a:xfrm>
          <a:prstGeom prst="parallelogram">
            <a:avLst>
              <a:gd name="adj" fmla="val 25000"/>
            </a:avLst>
          </a:prstGeom>
          <a:solidFill>
            <a:schemeClr val="accent1">
              <a:lumMod val="40000"/>
              <a:lumOff val="60000"/>
            </a:schemeClr>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 name="Google Shape;209;p5">
            <a:extLst>
              <a:ext uri="{FF2B5EF4-FFF2-40B4-BE49-F238E27FC236}">
                <a16:creationId xmlns:a16="http://schemas.microsoft.com/office/drawing/2014/main" id="{D1D7A4BB-357B-7949-A2E9-697EF201A26F}"/>
              </a:ext>
            </a:extLst>
          </p:cNvPr>
          <p:cNvSpPr txBox="1"/>
          <p:nvPr/>
        </p:nvSpPr>
        <p:spPr>
          <a:xfrm>
            <a:off x="486136" y="335666"/>
            <a:ext cx="979420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Helvetica Neue Light"/>
                <a:ea typeface="Helvetica Neue Light"/>
                <a:sym typeface="Helvetica Neue Light"/>
              </a:rPr>
              <a:t>General Stats</a:t>
            </a:r>
            <a:endParaRPr lang="en-US" dirty="0"/>
          </a:p>
        </p:txBody>
      </p:sp>
      <p:graphicFrame>
        <p:nvGraphicFramePr>
          <p:cNvPr id="9" name="Chart 8">
            <a:extLst>
              <a:ext uri="{FF2B5EF4-FFF2-40B4-BE49-F238E27FC236}">
                <a16:creationId xmlns:a16="http://schemas.microsoft.com/office/drawing/2014/main" id="{6DC34AC4-C13B-AEC4-F37F-818226A2A47D}"/>
              </a:ext>
            </a:extLst>
          </p:cNvPr>
          <p:cNvGraphicFramePr>
            <a:graphicFrameLocks/>
          </p:cNvGraphicFramePr>
          <p:nvPr>
            <p:extLst>
              <p:ext uri="{D42A27DB-BD31-4B8C-83A1-F6EECF244321}">
                <p14:modId xmlns:p14="http://schemas.microsoft.com/office/powerpoint/2010/main" val="1091430883"/>
              </p:ext>
            </p:extLst>
          </p:nvPr>
        </p:nvGraphicFramePr>
        <p:xfrm>
          <a:off x="5818767" y="2563265"/>
          <a:ext cx="5488036" cy="30882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9810CC7E-EDB4-C6A4-0E93-8EB6C7FBD6B7}"/>
              </a:ext>
            </a:extLst>
          </p:cNvPr>
          <p:cNvGraphicFramePr>
            <a:graphicFrameLocks/>
          </p:cNvGraphicFramePr>
          <p:nvPr>
            <p:extLst>
              <p:ext uri="{D42A27DB-BD31-4B8C-83A1-F6EECF244321}">
                <p14:modId xmlns:p14="http://schemas.microsoft.com/office/powerpoint/2010/main" val="793959434"/>
              </p:ext>
            </p:extLst>
          </p:nvPr>
        </p:nvGraphicFramePr>
        <p:xfrm>
          <a:off x="690147" y="1347519"/>
          <a:ext cx="4654160" cy="3051838"/>
        </p:xfrm>
        <a:graphic>
          <a:graphicData uri="http://schemas.openxmlformats.org/drawingml/2006/chart">
            <c:chart xmlns:c="http://schemas.openxmlformats.org/drawingml/2006/chart" xmlns:r="http://schemas.openxmlformats.org/officeDocument/2006/relationships" r:id="rId3"/>
          </a:graphicData>
        </a:graphic>
      </p:graphicFrame>
      <p:sp>
        <p:nvSpPr>
          <p:cNvPr id="2060" name="Rounded Rectangle 69">
            <a:extLst>
              <a:ext uri="{FF2B5EF4-FFF2-40B4-BE49-F238E27FC236}">
                <a16:creationId xmlns:a16="http://schemas.microsoft.com/office/drawing/2014/main" id="{1F19E1D4-DC5F-FF52-FAE8-14EA0EDE03E1}"/>
              </a:ext>
            </a:extLst>
          </p:cNvPr>
          <p:cNvSpPr/>
          <p:nvPr/>
        </p:nvSpPr>
        <p:spPr>
          <a:xfrm>
            <a:off x="840962" y="4541367"/>
            <a:ext cx="4782094" cy="607682"/>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Number of Victims per year</a:t>
            </a:r>
          </a:p>
        </p:txBody>
      </p:sp>
      <p:sp>
        <p:nvSpPr>
          <p:cNvPr id="2061" name="Rounded Rectangle 69">
            <a:extLst>
              <a:ext uri="{FF2B5EF4-FFF2-40B4-BE49-F238E27FC236}">
                <a16:creationId xmlns:a16="http://schemas.microsoft.com/office/drawing/2014/main" id="{7F1B7EBA-682D-6E07-22C0-1332979CFDD3}"/>
              </a:ext>
            </a:extLst>
          </p:cNvPr>
          <p:cNvSpPr/>
          <p:nvPr/>
        </p:nvSpPr>
        <p:spPr>
          <a:xfrm>
            <a:off x="6164924" y="1698809"/>
            <a:ext cx="4782094" cy="607682"/>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Number of Shootings Incidents</a:t>
            </a:r>
          </a:p>
        </p:txBody>
      </p:sp>
      <p:sp>
        <p:nvSpPr>
          <p:cNvPr id="2063" name="Google Shape;445;p11">
            <a:extLst>
              <a:ext uri="{FF2B5EF4-FFF2-40B4-BE49-F238E27FC236}">
                <a16:creationId xmlns:a16="http://schemas.microsoft.com/office/drawing/2014/main" id="{F4C309D7-9C69-8FD2-780E-8DD6B276CA24}"/>
              </a:ext>
            </a:extLst>
          </p:cNvPr>
          <p:cNvSpPr/>
          <p:nvPr/>
        </p:nvSpPr>
        <p:spPr>
          <a:xfrm>
            <a:off x="6205433" y="1753730"/>
            <a:ext cx="497840" cy="49784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cxnSp>
        <p:nvCxnSpPr>
          <p:cNvPr id="2062" name="Google Shape;208;p5">
            <a:extLst>
              <a:ext uri="{FF2B5EF4-FFF2-40B4-BE49-F238E27FC236}">
                <a16:creationId xmlns:a16="http://schemas.microsoft.com/office/drawing/2014/main" id="{8399EAD9-0086-DE5B-5D6B-CBC2F07EEF4A}"/>
              </a:ext>
            </a:extLst>
          </p:cNvPr>
          <p:cNvCxnSpPr>
            <a:cxnSpLocks/>
          </p:cNvCxnSpPr>
          <p:nvPr/>
        </p:nvCxnSpPr>
        <p:spPr>
          <a:xfrm>
            <a:off x="4970495" y="2002650"/>
            <a:ext cx="1468775" cy="0"/>
          </a:xfrm>
          <a:prstGeom prst="straightConnector1">
            <a:avLst/>
          </a:prstGeom>
          <a:noFill/>
          <a:ln w="38100" cap="flat" cmpd="sng">
            <a:solidFill>
              <a:schemeClr val="dk1"/>
            </a:solidFill>
            <a:prstDash val="solid"/>
            <a:miter lim="800000"/>
            <a:headEnd type="oval" w="lg" len="lg"/>
            <a:tailEnd type="oval" w="lg" len="lg"/>
          </a:ln>
        </p:spPr>
      </p:cxnSp>
      <p:sp>
        <p:nvSpPr>
          <p:cNvPr id="2065" name="Google Shape;445;p11">
            <a:extLst>
              <a:ext uri="{FF2B5EF4-FFF2-40B4-BE49-F238E27FC236}">
                <a16:creationId xmlns:a16="http://schemas.microsoft.com/office/drawing/2014/main" id="{5AE065FD-81ED-2BCD-02C3-B0DDAB963AC0}"/>
              </a:ext>
            </a:extLst>
          </p:cNvPr>
          <p:cNvSpPr/>
          <p:nvPr/>
        </p:nvSpPr>
        <p:spPr>
          <a:xfrm rot="10800000" flipH="1">
            <a:off x="5083697" y="4601745"/>
            <a:ext cx="497840" cy="49784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cxnSp>
        <p:nvCxnSpPr>
          <p:cNvPr id="2069" name="Google Shape;208;p5">
            <a:extLst>
              <a:ext uri="{FF2B5EF4-FFF2-40B4-BE49-F238E27FC236}">
                <a16:creationId xmlns:a16="http://schemas.microsoft.com/office/drawing/2014/main" id="{D2F7C1FD-B6A8-58CE-D533-8D7C1A3189B0}"/>
              </a:ext>
            </a:extLst>
          </p:cNvPr>
          <p:cNvCxnSpPr>
            <a:cxnSpLocks/>
          </p:cNvCxnSpPr>
          <p:nvPr/>
        </p:nvCxnSpPr>
        <p:spPr>
          <a:xfrm>
            <a:off x="5317534" y="4850665"/>
            <a:ext cx="1468775" cy="0"/>
          </a:xfrm>
          <a:prstGeom prst="straightConnector1">
            <a:avLst/>
          </a:prstGeom>
          <a:noFill/>
          <a:ln w="38100" cap="flat" cmpd="sng">
            <a:solidFill>
              <a:schemeClr val="dk1"/>
            </a:solidFill>
            <a:prstDash val="solid"/>
            <a:miter lim="800000"/>
            <a:headEnd type="oval" w="lg" len="lg"/>
            <a:tailEnd type="oval" w="lg" len="lg"/>
          </a:ln>
        </p:spPr>
      </p:cxnSp>
    </p:spTree>
    <p:extLst>
      <p:ext uri="{BB962C8B-B14F-4D97-AF65-F5344CB8AC3E}">
        <p14:creationId xmlns:p14="http://schemas.microsoft.com/office/powerpoint/2010/main" val="3299886520"/>
      </p:ext>
    </p:extLst>
  </p:cSld>
  <p:clrMapOvr>
    <a:masterClrMapping/>
  </p:clrMapOvr>
</p:sld>
</file>

<file path=ppt/theme/theme1.xml><?xml version="1.0" encoding="utf-8"?>
<a:theme xmlns:a="http://schemas.openxmlformats.org/drawingml/2006/main" name="Office Theme">
  <a:themeElements>
    <a:clrScheme name="Custom 10">
      <a:dk1>
        <a:sysClr val="windowText" lastClr="000000"/>
      </a:dk1>
      <a:lt1>
        <a:sysClr val="window" lastClr="FFFFFF"/>
      </a:lt1>
      <a:dk2>
        <a:srgbClr val="44546A"/>
      </a:dk2>
      <a:lt2>
        <a:srgbClr val="E7E6E6"/>
      </a:lt2>
      <a:accent1>
        <a:srgbClr val="41A6E3"/>
      </a:accent1>
      <a:accent2>
        <a:srgbClr val="FFC950"/>
      </a:accent2>
      <a:accent3>
        <a:srgbClr val="9D9D9D"/>
      </a:accent3>
      <a:accent4>
        <a:srgbClr val="C5E0B4"/>
      </a:accent4>
      <a:accent5>
        <a:srgbClr val="F33637"/>
      </a:accent5>
      <a:accent6>
        <a:srgbClr val="FD7A7A"/>
      </a:accent6>
      <a:hlink>
        <a:srgbClr val="0563C1"/>
      </a:hlink>
      <a:folHlink>
        <a:srgbClr val="954F72"/>
      </a:folHlink>
    </a:clrScheme>
    <a:fontScheme name="Custom 2">
      <a:majorFont>
        <a:latin typeface="Helvetica Neue Light"/>
        <a:ea typeface=""/>
        <a:cs typeface=""/>
      </a:majorFont>
      <a:minorFont>
        <a:latin typeface="Helvetica Neu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FEACCA002D4C449CFB1AD9AEEE99ED" ma:contentTypeVersion="12" ma:contentTypeDescription="Create a new document." ma:contentTypeScope="" ma:versionID="8e4244d7ba08d53d80b050d1acc1914a">
  <xsd:schema xmlns:xsd="http://www.w3.org/2001/XMLSchema" xmlns:xs="http://www.w3.org/2001/XMLSchema" xmlns:p="http://schemas.microsoft.com/office/2006/metadata/properties" xmlns:ns3="c03c1efd-884e-42e6-a713-e24edc780f23" xmlns:ns4="9bb25347-e202-4b27-a131-d19fb8fc6f3c" targetNamespace="http://schemas.microsoft.com/office/2006/metadata/properties" ma:root="true" ma:fieldsID="02613c5408f1d0e011d5a3988d332103" ns3:_="" ns4:_="">
    <xsd:import namespace="c03c1efd-884e-42e6-a713-e24edc780f23"/>
    <xsd:import namespace="9bb25347-e202-4b27-a131-d19fb8fc6f3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3c1efd-884e-42e6-a713-e24edc780f2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b25347-e202-4b27-a131-d19fb8fc6f3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bb25347-e202-4b27-a131-d19fb8fc6f3c" xsi:nil="true"/>
  </documentManagement>
</p:properties>
</file>

<file path=customXml/itemProps1.xml><?xml version="1.0" encoding="utf-8"?>
<ds:datastoreItem xmlns:ds="http://schemas.openxmlformats.org/officeDocument/2006/customXml" ds:itemID="{E8C51807-7469-40CC-BDE3-D90EC040DCD1}">
  <ds:schemaRefs>
    <ds:schemaRef ds:uri="9bb25347-e202-4b27-a131-d19fb8fc6f3c"/>
    <ds:schemaRef ds:uri="c03c1efd-884e-42e6-a713-e24edc780f2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B039BED-CF6D-4723-AB96-BA3EC4A862C9}">
  <ds:schemaRefs>
    <ds:schemaRef ds:uri="http://schemas.microsoft.com/sharepoint/v3/contenttype/forms"/>
  </ds:schemaRefs>
</ds:datastoreItem>
</file>

<file path=customXml/itemProps3.xml><?xml version="1.0" encoding="utf-8"?>
<ds:datastoreItem xmlns:ds="http://schemas.openxmlformats.org/officeDocument/2006/customXml" ds:itemID="{1C10D6EA-0BE3-416A-906E-AC827548F529}">
  <ds:schemaRefs>
    <ds:schemaRef ds:uri="c03c1efd-884e-42e6-a713-e24edc780f23"/>
    <ds:schemaRef ds:uri="http://purl.org/dc/terms/"/>
    <ds:schemaRef ds:uri="http://purl.org/dc/dcmitype/"/>
    <ds:schemaRef ds:uri="9bb25347-e202-4b27-a131-d19fb8fc6f3c"/>
    <ds:schemaRef ds:uri="http://schemas.microsoft.com/office/infopath/2007/PartnerControls"/>
    <ds:schemaRef ds:uri="http://purl.org/dc/elements/1.1/"/>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18162</TotalTime>
  <Words>2930</Words>
  <Application>Microsoft Office PowerPoint</Application>
  <PresentationFormat>Widescreen</PresentationFormat>
  <Paragraphs>434</Paragraphs>
  <Slides>23</Slides>
  <Notes>9</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2" baseType="lpstr">
      <vt:lpstr>Times New Roman</vt:lpstr>
      <vt:lpstr>Arial,Sans-Serif</vt:lpstr>
      <vt:lpstr>Helvetica Neue Light</vt:lpstr>
      <vt:lpstr>Arial</vt:lpstr>
      <vt:lpstr>Calibri</vt:lpstr>
      <vt:lpstr>Helveltica Light</vt:lpstr>
      <vt:lpstr>Muli</vt: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Annuj Kamalesan</dc:creator>
  <cp:lastModifiedBy>Annuj Kamalesan</cp:lastModifiedBy>
  <cp:revision>792</cp:revision>
  <dcterms:created xsi:type="dcterms:W3CDTF">2021-01-23T16:26:57Z</dcterms:created>
  <dcterms:modified xsi:type="dcterms:W3CDTF">2024-08-11T08:17:22Z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0x01010082FEACCA002D4C449CFB1AD9AEEE99ED</vt:lpwstr>
  </property>
</Properties>
</file>